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3"/>
  </p:notesMasterIdLst>
  <p:sldIdLst>
    <p:sldId id="256" r:id="rId2"/>
    <p:sldId id="258" r:id="rId3"/>
    <p:sldId id="260" r:id="rId4"/>
    <p:sldId id="261" r:id="rId5"/>
    <p:sldId id="311" r:id="rId6"/>
    <p:sldId id="312" r:id="rId7"/>
    <p:sldId id="313" r:id="rId8"/>
    <p:sldId id="265" r:id="rId9"/>
    <p:sldId id="268" r:id="rId10"/>
    <p:sldId id="315" r:id="rId11"/>
    <p:sldId id="316" r:id="rId12"/>
    <p:sldId id="267" r:id="rId13"/>
    <p:sldId id="317" r:id="rId14"/>
    <p:sldId id="269" r:id="rId15"/>
    <p:sldId id="270" r:id="rId16"/>
    <p:sldId id="314" r:id="rId17"/>
    <p:sldId id="323" r:id="rId18"/>
    <p:sldId id="330" r:id="rId19"/>
    <p:sldId id="324" r:id="rId20"/>
    <p:sldId id="325" r:id="rId21"/>
    <p:sldId id="326" r:id="rId22"/>
    <p:sldId id="327" r:id="rId23"/>
    <p:sldId id="328" r:id="rId24"/>
    <p:sldId id="271" r:id="rId25"/>
    <p:sldId id="320" r:id="rId26"/>
    <p:sldId id="319" r:id="rId27"/>
    <p:sldId id="321" r:id="rId28"/>
    <p:sldId id="322" r:id="rId29"/>
    <p:sldId id="272" r:id="rId30"/>
    <p:sldId id="329" r:id="rId31"/>
    <p:sldId id="290"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IBM Plex Sans" panose="020B0503050203000203" pitchFamily="34" charset="0"/>
      <p:regular r:id="rId42"/>
      <p:bold r:id="rId43"/>
      <p:italic r:id="rId44"/>
      <p:boldItalic r:id="rId45"/>
    </p:embeddedFont>
    <p:embeddedFont>
      <p:font typeface="IBM Plex Sans Medium" panose="020B060305020300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9AB497-54C3-44FF-83A3-B0957DE7FE31}">
  <a:tblStyle styleId="{6F9AB497-54C3-44FF-83A3-B0957DE7FE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710476b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1710476b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1710476bc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1710476bc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55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00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507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3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370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710476bc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710476bc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19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1710476bc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1710476bc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173cd25692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173cd25692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79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49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03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710476bc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1710476bc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8" name="Google Shape;178;p20"/>
          <p:cNvGrpSpPr/>
          <p:nvPr/>
        </p:nvGrpSpPr>
        <p:grpSpPr>
          <a:xfrm>
            <a:off x="7652602" y="4829929"/>
            <a:ext cx="1163678" cy="63948"/>
            <a:chOff x="3779200" y="1371600"/>
            <a:chExt cx="1992600" cy="109500"/>
          </a:xfrm>
        </p:grpSpPr>
        <p:sp>
          <p:nvSpPr>
            <p:cNvPr id="179" name="Google Shape;17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5" name="Google Shape;185;p2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186" name="Google Shape;186;p2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187" name="Google Shape;187;p20"/>
          <p:cNvGrpSpPr/>
          <p:nvPr/>
        </p:nvGrpSpPr>
        <p:grpSpPr>
          <a:xfrm>
            <a:off x="7451325" y="466663"/>
            <a:ext cx="1154625" cy="430500"/>
            <a:chOff x="4042650" y="642025"/>
            <a:chExt cx="1154625" cy="430500"/>
          </a:xfrm>
        </p:grpSpPr>
        <p:sp>
          <p:nvSpPr>
            <p:cNvPr id="188" name="Google Shape;188;p2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blipFill>
          <a:blip r:embed="rId2">
            <a:alphaModFix/>
          </a:blip>
          <a:stretch>
            <a:fillRect/>
          </a:stretch>
        </a:blipFill>
        <a:effectLst/>
      </p:bgPr>
    </p:bg>
    <p:spTree>
      <p:nvGrpSpPr>
        <p:cNvPr id="1" name="Shape 209"/>
        <p:cNvGrpSpPr/>
        <p:nvPr/>
      </p:nvGrpSpPr>
      <p:grpSpPr>
        <a:xfrm>
          <a:off x="0" y="0"/>
          <a:ext cx="0" cy="0"/>
          <a:chOff x="0" y="0"/>
          <a:chExt cx="0" cy="0"/>
        </a:xfrm>
      </p:grpSpPr>
      <p:pic>
        <p:nvPicPr>
          <p:cNvPr id="210" name="Google Shape;210;p23"/>
          <p:cNvPicPr preferRelativeResize="0"/>
          <p:nvPr/>
        </p:nvPicPr>
        <p:blipFill>
          <a:blip r:embed="rId3">
            <a:alphaModFix/>
          </a:blip>
          <a:stretch>
            <a:fillRect/>
          </a:stretch>
        </p:blipFill>
        <p:spPr>
          <a:xfrm>
            <a:off x="89428" y="-547688"/>
            <a:ext cx="3235500" cy="1960713"/>
          </a:xfrm>
          <a:prstGeom prst="rect">
            <a:avLst/>
          </a:prstGeom>
          <a:noFill/>
          <a:ln>
            <a:noFill/>
          </a:ln>
        </p:spPr>
      </p:pic>
      <p:sp>
        <p:nvSpPr>
          <p:cNvPr id="211" name="Google Shape;211;p23"/>
          <p:cNvSpPr/>
          <p:nvPr/>
        </p:nvSpPr>
        <p:spPr>
          <a:xfrm>
            <a:off x="-2610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46998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23"/>
          <p:cNvPicPr preferRelativeResize="0"/>
          <p:nvPr/>
        </p:nvPicPr>
        <p:blipFill rotWithShape="1">
          <a:blip r:embed="rId3">
            <a:alphaModFix/>
          </a:blip>
          <a:srcRect b="50206"/>
          <a:stretch/>
        </p:blipFill>
        <p:spPr>
          <a:xfrm>
            <a:off x="5936725" y="4167181"/>
            <a:ext cx="3235500" cy="976325"/>
          </a:xfrm>
          <a:prstGeom prst="rect">
            <a:avLst/>
          </a:prstGeom>
          <a:noFill/>
          <a:ln>
            <a:noFill/>
          </a:ln>
        </p:spPr>
      </p:pic>
      <p:sp>
        <p:nvSpPr>
          <p:cNvPr id="214" name="Google Shape;214;p23"/>
          <p:cNvSpPr txBox="1">
            <a:spLocks noGrp="1"/>
          </p:cNvSpPr>
          <p:nvPr>
            <p:ph type="title"/>
          </p:nvPr>
        </p:nvSpPr>
        <p:spPr>
          <a:xfrm>
            <a:off x="9990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5" name="Google Shape;215;p23"/>
          <p:cNvSpPr txBox="1">
            <a:spLocks noGrp="1"/>
          </p:cNvSpPr>
          <p:nvPr>
            <p:ph type="subTitle" idx="1"/>
          </p:nvPr>
        </p:nvSpPr>
        <p:spPr>
          <a:xfrm>
            <a:off x="9990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3"/>
          <p:cNvSpPr txBox="1">
            <a:spLocks noGrp="1"/>
          </p:cNvSpPr>
          <p:nvPr>
            <p:ph type="title" idx="2"/>
          </p:nvPr>
        </p:nvSpPr>
        <p:spPr>
          <a:xfrm>
            <a:off x="3610850" y="2522225"/>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3"/>
          <p:cNvSpPr txBox="1">
            <a:spLocks noGrp="1"/>
          </p:cNvSpPr>
          <p:nvPr>
            <p:ph type="subTitle" idx="3"/>
          </p:nvPr>
        </p:nvSpPr>
        <p:spPr>
          <a:xfrm>
            <a:off x="3610850" y="3049925"/>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3"/>
          <p:cNvSpPr txBox="1">
            <a:spLocks noGrp="1"/>
          </p:cNvSpPr>
          <p:nvPr>
            <p:ph type="title" idx="4"/>
          </p:nvPr>
        </p:nvSpPr>
        <p:spPr>
          <a:xfrm>
            <a:off x="62226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3"/>
          <p:cNvSpPr txBox="1">
            <a:spLocks noGrp="1"/>
          </p:cNvSpPr>
          <p:nvPr>
            <p:ph type="subTitle" idx="5"/>
          </p:nvPr>
        </p:nvSpPr>
        <p:spPr>
          <a:xfrm>
            <a:off x="62226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3"/>
          <p:cNvSpPr txBox="1">
            <a:spLocks noGrp="1"/>
          </p:cNvSpPr>
          <p:nvPr>
            <p:ph type="title" idx="6" hasCustomPrompt="1"/>
          </p:nvPr>
        </p:nvSpPr>
        <p:spPr>
          <a:xfrm>
            <a:off x="1294400"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3"/>
          <p:cNvSpPr txBox="1">
            <a:spLocks noGrp="1"/>
          </p:cNvSpPr>
          <p:nvPr>
            <p:ph type="title" idx="7" hasCustomPrompt="1"/>
          </p:nvPr>
        </p:nvSpPr>
        <p:spPr>
          <a:xfrm>
            <a:off x="3906201" y="1702340"/>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2" name="Google Shape;222;p23"/>
          <p:cNvSpPr txBox="1">
            <a:spLocks noGrp="1"/>
          </p:cNvSpPr>
          <p:nvPr>
            <p:ph type="title" idx="8" hasCustomPrompt="1"/>
          </p:nvPr>
        </p:nvSpPr>
        <p:spPr>
          <a:xfrm>
            <a:off x="6518002"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3" name="Google Shape;223;p23"/>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6"/>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26"/>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7" name="Google Shape;257;p26"/>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6"/>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9" name="Google Shape;259;p26"/>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6"/>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1" name="Google Shape;261;p26"/>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6"/>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 name="Google Shape;263;p26"/>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6"/>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31"/>
          <p:cNvSpPr txBox="1">
            <a:spLocks noGrp="1"/>
          </p:cNvSpPr>
          <p:nvPr>
            <p:ph type="subTitle" idx="1"/>
          </p:nvPr>
        </p:nvSpPr>
        <p:spPr>
          <a:xfrm>
            <a:off x="713100" y="12668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31"/>
          <p:cNvSpPr txBox="1"/>
          <p:nvPr/>
        </p:nvSpPr>
        <p:spPr>
          <a:xfrm>
            <a:off x="720000" y="3526500"/>
            <a:ext cx="3582000" cy="73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IBM Plex Sans Medium"/>
                <a:ea typeface="IBM Plex Sans Medium"/>
                <a:cs typeface="IBM Plex Sans Medium"/>
                <a:sym typeface="IBM Plex Sans Medium"/>
              </a:rPr>
              <a:t>CREDITS: This presentation template was created by </a:t>
            </a:r>
            <a:r>
              <a:rPr lang="en" sz="12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200">
                <a:solidFill>
                  <a:schemeClr val="lt1"/>
                </a:solidFill>
                <a:latin typeface="IBM Plex Sans Medium"/>
                <a:ea typeface="IBM Plex Sans Medium"/>
                <a:cs typeface="IBM Plex Sans Medium"/>
                <a:sym typeface="IBM Plex Sans Medium"/>
              </a:rPr>
              <a:t>, including icons by </a:t>
            </a:r>
            <a:r>
              <a:rPr lang="en" sz="12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200">
                <a:solidFill>
                  <a:schemeClr val="lt1"/>
                </a:solidFill>
                <a:latin typeface="IBM Plex Sans Medium"/>
                <a:ea typeface="IBM Plex Sans Medium"/>
                <a:cs typeface="IBM Plex Sans Medium"/>
                <a:sym typeface="IBM Plex Sans Medium"/>
              </a:rPr>
              <a:t> and infographics &amp; images by </a:t>
            </a:r>
            <a:r>
              <a:rPr lang="en" sz="12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200">
              <a:solidFill>
                <a:schemeClr val="lt1"/>
              </a:solidFill>
              <a:latin typeface="IBM Plex Sans Medium"/>
              <a:ea typeface="IBM Plex Sans Medium"/>
              <a:cs typeface="IBM Plex Sans Medium"/>
              <a:sym typeface="IBM Plex Sans Medium"/>
            </a:endParaRPr>
          </a:p>
        </p:txBody>
      </p:sp>
      <p:sp>
        <p:nvSpPr>
          <p:cNvPr id="344" name="Google Shape;344;p31"/>
          <p:cNvSpPr/>
          <p:nvPr/>
        </p:nvSpPr>
        <p:spPr>
          <a:xfrm>
            <a:off x="414780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1"/>
          <p:cNvGrpSpPr/>
          <p:nvPr/>
        </p:nvGrpSpPr>
        <p:grpSpPr>
          <a:xfrm>
            <a:off x="7068309" y="279305"/>
            <a:ext cx="2075906" cy="387206"/>
            <a:chOff x="1298650" y="3255600"/>
            <a:chExt cx="3427850" cy="639375"/>
          </a:xfrm>
        </p:grpSpPr>
        <p:sp>
          <p:nvSpPr>
            <p:cNvPr id="346" name="Google Shape;346;p3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1"/>
          <p:cNvSpPr/>
          <p:nvPr/>
        </p:nvSpPr>
        <p:spPr>
          <a:xfrm rot="5400000">
            <a:off x="4162050" y="4515197"/>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1"/>
          <p:cNvGrpSpPr/>
          <p:nvPr/>
        </p:nvGrpSpPr>
        <p:grpSpPr>
          <a:xfrm>
            <a:off x="4494745" y="4545557"/>
            <a:ext cx="2631411" cy="338687"/>
            <a:chOff x="198225" y="4390550"/>
            <a:chExt cx="3765075" cy="484600"/>
          </a:xfrm>
        </p:grpSpPr>
        <p:sp>
          <p:nvSpPr>
            <p:cNvPr id="350" name="Google Shape;350;p3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55" name="Google Shape;355;p32"/>
          <p:cNvGrpSpPr/>
          <p:nvPr/>
        </p:nvGrpSpPr>
        <p:grpSpPr>
          <a:xfrm flipH="1">
            <a:off x="256575" y="4506113"/>
            <a:ext cx="1154625" cy="430500"/>
            <a:chOff x="4042650" y="642025"/>
            <a:chExt cx="1154625" cy="430500"/>
          </a:xfrm>
        </p:grpSpPr>
        <p:sp>
          <p:nvSpPr>
            <p:cNvPr id="356" name="Google Shape;356;p3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3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1671300" y="1882538"/>
            <a:ext cx="5801400" cy="210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75" name="Google Shape;75;p7"/>
          <p:cNvSpPr txBox="1">
            <a:spLocks noGrp="1"/>
          </p:cNvSpPr>
          <p:nvPr>
            <p:ph type="title"/>
          </p:nvPr>
        </p:nvSpPr>
        <p:spPr>
          <a:xfrm>
            <a:off x="1671300" y="1157363"/>
            <a:ext cx="58014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7"/>
          <p:cNvGrpSpPr/>
          <p:nvPr/>
        </p:nvGrpSpPr>
        <p:grpSpPr>
          <a:xfrm>
            <a:off x="5716150" y="157656"/>
            <a:ext cx="3427850" cy="639375"/>
            <a:chOff x="1298650" y="3255600"/>
            <a:chExt cx="3427850" cy="639375"/>
          </a:xfrm>
        </p:grpSpPr>
        <p:sp>
          <p:nvSpPr>
            <p:cNvPr id="78" name="Google Shape;7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7"/>
          <p:cNvGrpSpPr/>
          <p:nvPr/>
        </p:nvGrpSpPr>
        <p:grpSpPr>
          <a:xfrm rot="10800000">
            <a:off x="0" y="4346469"/>
            <a:ext cx="3427850" cy="639375"/>
            <a:chOff x="1298650" y="3255600"/>
            <a:chExt cx="3427850" cy="639375"/>
          </a:xfrm>
        </p:grpSpPr>
        <p:sp>
          <p:nvSpPr>
            <p:cNvPr id="81" name="Google Shape;8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87" name="Google Shape;87;p8"/>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
        <p:nvSpPr>
          <p:cNvPr id="88" name="Google Shape;8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 name="Google Shape;91;p8"/>
          <p:cNvGrpSpPr/>
          <p:nvPr/>
        </p:nvGrpSpPr>
        <p:grpSpPr>
          <a:xfrm flipH="1">
            <a:off x="227926" y="229406"/>
            <a:ext cx="882480" cy="329031"/>
            <a:chOff x="4042650" y="642025"/>
            <a:chExt cx="1154625" cy="430500"/>
          </a:xfrm>
        </p:grpSpPr>
        <p:sp>
          <p:nvSpPr>
            <p:cNvPr id="92" name="Google Shape;92;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8"/>
          <p:cNvGrpSpPr/>
          <p:nvPr/>
        </p:nvGrpSpPr>
        <p:grpSpPr>
          <a:xfrm rot="10800000" flipH="1">
            <a:off x="1110402" y="142362"/>
            <a:ext cx="2724785" cy="350705"/>
            <a:chOff x="198225" y="4390550"/>
            <a:chExt cx="3765075" cy="484600"/>
          </a:xfrm>
        </p:grpSpPr>
        <p:sp>
          <p:nvSpPr>
            <p:cNvPr id="95" name="Google Shape;95;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8"/>
          <p:cNvGrpSpPr/>
          <p:nvPr/>
        </p:nvGrpSpPr>
        <p:grpSpPr>
          <a:xfrm rot="10800000">
            <a:off x="5703652" y="4507924"/>
            <a:ext cx="2724785" cy="350705"/>
            <a:chOff x="198225" y="4390550"/>
            <a:chExt cx="3765075" cy="484600"/>
          </a:xfrm>
        </p:grpSpPr>
        <p:sp>
          <p:nvSpPr>
            <p:cNvPr id="98" name="Google Shape;98;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2115300"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subTitle" idx="1"/>
          </p:nvPr>
        </p:nvSpPr>
        <p:spPr>
          <a:xfrm>
            <a:off x="2115300"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2"/>
          </p:nvPr>
        </p:nvSpPr>
        <p:spPr>
          <a:xfrm>
            <a:off x="2115300"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3"/>
          <p:cNvSpPr txBox="1">
            <a:spLocks noGrp="1"/>
          </p:cNvSpPr>
          <p:nvPr>
            <p:ph type="subTitle" idx="3"/>
          </p:nvPr>
        </p:nvSpPr>
        <p:spPr>
          <a:xfrm>
            <a:off x="2115300"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4"/>
          </p:nvPr>
        </p:nvSpPr>
        <p:spPr>
          <a:xfrm>
            <a:off x="5752775"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3"/>
          <p:cNvSpPr txBox="1">
            <a:spLocks noGrp="1"/>
          </p:cNvSpPr>
          <p:nvPr>
            <p:ph type="subTitle" idx="5"/>
          </p:nvPr>
        </p:nvSpPr>
        <p:spPr>
          <a:xfrm>
            <a:off x="5752775"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idx="6"/>
          </p:nvPr>
        </p:nvSpPr>
        <p:spPr>
          <a:xfrm>
            <a:off x="5752779"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3"/>
          <p:cNvSpPr txBox="1">
            <a:spLocks noGrp="1"/>
          </p:cNvSpPr>
          <p:nvPr>
            <p:ph type="subTitle" idx="7"/>
          </p:nvPr>
        </p:nvSpPr>
        <p:spPr>
          <a:xfrm>
            <a:off x="5752775"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8" hasCustomPrompt="1"/>
          </p:nvPr>
        </p:nvSpPr>
        <p:spPr>
          <a:xfrm>
            <a:off x="1212025"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5" name="Google Shape;125;p13"/>
          <p:cNvSpPr txBox="1">
            <a:spLocks noGrp="1"/>
          </p:cNvSpPr>
          <p:nvPr>
            <p:ph type="title" idx="9" hasCustomPrompt="1"/>
          </p:nvPr>
        </p:nvSpPr>
        <p:spPr>
          <a:xfrm>
            <a:off x="1212025"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6" name="Google Shape;126;p13"/>
          <p:cNvSpPr txBox="1">
            <a:spLocks noGrp="1"/>
          </p:cNvSpPr>
          <p:nvPr>
            <p:ph type="title" idx="13" hasCustomPrompt="1"/>
          </p:nvPr>
        </p:nvSpPr>
        <p:spPr>
          <a:xfrm>
            <a:off x="4849500"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7" name="Google Shape;127;p13"/>
          <p:cNvSpPr txBox="1">
            <a:spLocks noGrp="1"/>
          </p:cNvSpPr>
          <p:nvPr>
            <p:ph type="title" idx="14" hasCustomPrompt="1"/>
          </p:nvPr>
        </p:nvSpPr>
        <p:spPr>
          <a:xfrm>
            <a:off x="4849500"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8" name="Google Shape;128;p13"/>
          <p:cNvSpPr txBox="1">
            <a:spLocks noGrp="1"/>
          </p:cNvSpPr>
          <p:nvPr>
            <p:ph type="title" idx="15"/>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2" name="Google Shape;132;p14"/>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33" name="Google Shape;133;p14"/>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7"/>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7"/>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7"/>
          <p:cNvGrpSpPr/>
          <p:nvPr/>
        </p:nvGrpSpPr>
        <p:grpSpPr>
          <a:xfrm>
            <a:off x="5593730" y="574087"/>
            <a:ext cx="1160092" cy="63948"/>
            <a:chOff x="3779200" y="1371600"/>
            <a:chExt cx="1992600" cy="109500"/>
          </a:xfrm>
        </p:grpSpPr>
        <p:sp>
          <p:nvSpPr>
            <p:cNvPr id="158" name="Google Shape;158;p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164;p17"/>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3" r:id="rId9"/>
    <p:sldLayoutId id="2147483666" r:id="rId10"/>
    <p:sldLayoutId id="2147483669" r:id="rId11"/>
    <p:sldLayoutId id="2147483672" r:id="rId12"/>
    <p:sldLayoutId id="2147483677" r:id="rId13"/>
    <p:sldLayoutId id="2147483678"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codegrepper.com/code-examples/python/NLP+text+summarization+with+LSA" TargetMode="External"/><Relationship Id="rId2" Type="http://schemas.openxmlformats.org/officeDocument/2006/relationships/hyperlink" Target="https://ieeexplore-ieee-org.proxy.bib.uottawa.ca/document/9395976/figures#figures" TargetMode="External"/><Relationship Id="rId1" Type="http://schemas.openxmlformats.org/officeDocument/2006/relationships/slideLayout" Target="../slideLayouts/slideLayout4.xml"/><Relationship Id="rId4" Type="http://schemas.openxmlformats.org/officeDocument/2006/relationships/hyperlink" Target="https://pypi.org/project/bert-extractive-summarize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txBox="1">
            <a:spLocks noGrp="1"/>
          </p:cNvSpPr>
          <p:nvPr>
            <p:ph type="ctrTitle"/>
          </p:nvPr>
        </p:nvSpPr>
        <p:spPr>
          <a:xfrm>
            <a:off x="4572000" y="1094250"/>
            <a:ext cx="4270450"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0" dirty="0"/>
              <a:t>Text summarization </a:t>
            </a:r>
            <a:endParaRPr sz="4000" b="0" dirty="0"/>
          </a:p>
        </p:txBody>
      </p:sp>
      <p:pic>
        <p:nvPicPr>
          <p:cNvPr id="379" name="Google Shape;379;p37"/>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380" name="Google Shape;380;p37"/>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381" name="Google Shape;381;p37"/>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382" name="Google Shape;382;p37"/>
          <p:cNvGrpSpPr/>
          <p:nvPr/>
        </p:nvGrpSpPr>
        <p:grpSpPr>
          <a:xfrm>
            <a:off x="3663700" y="4429725"/>
            <a:ext cx="3765075" cy="484600"/>
            <a:chOff x="198225" y="4390550"/>
            <a:chExt cx="3765075" cy="484600"/>
          </a:xfrm>
        </p:grpSpPr>
        <p:sp>
          <p:nvSpPr>
            <p:cNvPr id="383" name="Google Shape;383;p3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7"/>
          <p:cNvGrpSpPr/>
          <p:nvPr/>
        </p:nvGrpSpPr>
        <p:grpSpPr>
          <a:xfrm>
            <a:off x="5716150" y="279150"/>
            <a:ext cx="3427850" cy="639375"/>
            <a:chOff x="1298650" y="3255600"/>
            <a:chExt cx="3427850" cy="639375"/>
          </a:xfrm>
        </p:grpSpPr>
        <p:sp>
          <p:nvSpPr>
            <p:cNvPr id="386" name="Google Shape;386;p3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7"/>
          <p:cNvGrpSpPr/>
          <p:nvPr/>
        </p:nvGrpSpPr>
        <p:grpSpPr>
          <a:xfrm rot="5400000">
            <a:off x="314598" y="741345"/>
            <a:ext cx="871512" cy="467554"/>
            <a:chOff x="773350" y="518000"/>
            <a:chExt cx="2757950" cy="1479600"/>
          </a:xfrm>
        </p:grpSpPr>
        <p:sp>
          <p:nvSpPr>
            <p:cNvPr id="389" name="Google Shape;389;p37"/>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D555C0-F0FC-C82D-B9D8-F1AED343CFA6}"/>
              </a:ext>
            </a:extLst>
          </p:cNvPr>
          <p:cNvSpPr>
            <a:spLocks noGrp="1"/>
          </p:cNvSpPr>
          <p:nvPr>
            <p:ph type="title"/>
          </p:nvPr>
        </p:nvSpPr>
        <p:spPr>
          <a:xfrm>
            <a:off x="384760" y="370554"/>
            <a:ext cx="5801400" cy="723300"/>
          </a:xfrm>
        </p:spPr>
        <p:txBody>
          <a:bodyPr/>
          <a:lstStyle/>
          <a:p>
            <a:r>
              <a:rPr lang="en-US" dirty="0"/>
              <a:t>Classification accuracies</a:t>
            </a:r>
          </a:p>
        </p:txBody>
      </p:sp>
      <p:pic>
        <p:nvPicPr>
          <p:cNvPr id="4" name="Picture 3" descr="Chart, bar chart&#10;&#10;Description automatically generated">
            <a:extLst>
              <a:ext uri="{FF2B5EF4-FFF2-40B4-BE49-F238E27FC236}">
                <a16:creationId xmlns:a16="http://schemas.microsoft.com/office/drawing/2014/main" id="{32A4754B-E2D0-9C5B-3E95-670D1E8F2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8621" y="1412831"/>
            <a:ext cx="5438775" cy="3039745"/>
          </a:xfrm>
          <a:prstGeom prst="rect">
            <a:avLst/>
          </a:prstGeom>
          <a:noFill/>
          <a:ln>
            <a:noFill/>
          </a:ln>
        </p:spPr>
      </p:pic>
    </p:spTree>
    <p:extLst>
      <p:ext uri="{BB962C8B-B14F-4D97-AF65-F5344CB8AC3E}">
        <p14:creationId xmlns:p14="http://schemas.microsoft.com/office/powerpoint/2010/main" val="29437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4A12E-EF4A-4D45-3E4A-FD7FB9DF5D86}"/>
              </a:ext>
            </a:extLst>
          </p:cNvPr>
          <p:cNvSpPr>
            <a:spLocks noGrp="1"/>
          </p:cNvSpPr>
          <p:nvPr>
            <p:ph type="title"/>
          </p:nvPr>
        </p:nvSpPr>
        <p:spPr>
          <a:xfrm>
            <a:off x="87049" y="189800"/>
            <a:ext cx="5801400" cy="723300"/>
          </a:xfrm>
        </p:spPr>
        <p:txBody>
          <a:bodyPr/>
          <a:lstStyle/>
          <a:p>
            <a:r>
              <a:rPr lang="en-US" dirty="0"/>
              <a:t>Error Analysis</a:t>
            </a:r>
          </a:p>
        </p:txBody>
      </p:sp>
      <p:pic>
        <p:nvPicPr>
          <p:cNvPr id="4" name="Picture 3">
            <a:extLst>
              <a:ext uri="{FF2B5EF4-FFF2-40B4-BE49-F238E27FC236}">
                <a16:creationId xmlns:a16="http://schemas.microsoft.com/office/drawing/2014/main" id="{6F599901-98F0-A01F-F5C3-425F9417D9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454" y="912570"/>
            <a:ext cx="3863829" cy="2010853"/>
          </a:xfrm>
          <a:prstGeom prst="rect">
            <a:avLst/>
          </a:prstGeom>
          <a:noFill/>
          <a:ln>
            <a:noFill/>
          </a:ln>
        </p:spPr>
      </p:pic>
      <p:pic>
        <p:nvPicPr>
          <p:cNvPr id="5" name="Picture 4">
            <a:extLst>
              <a:ext uri="{FF2B5EF4-FFF2-40B4-BE49-F238E27FC236}">
                <a16:creationId xmlns:a16="http://schemas.microsoft.com/office/drawing/2014/main" id="{7F7B6A4F-0432-45FA-70FE-C32115D79C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6676" y="862954"/>
            <a:ext cx="3863829" cy="2010323"/>
          </a:xfrm>
          <a:prstGeom prst="rect">
            <a:avLst/>
          </a:prstGeom>
          <a:noFill/>
          <a:ln>
            <a:noFill/>
          </a:ln>
        </p:spPr>
      </p:pic>
      <p:pic>
        <p:nvPicPr>
          <p:cNvPr id="6" name="Picture 5">
            <a:extLst>
              <a:ext uri="{FF2B5EF4-FFF2-40B4-BE49-F238E27FC236}">
                <a16:creationId xmlns:a16="http://schemas.microsoft.com/office/drawing/2014/main" id="{02C33EDD-5077-9CCE-18E3-1EC1BB3DD2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9900" y="2943126"/>
            <a:ext cx="3863829" cy="2010574"/>
          </a:xfrm>
          <a:prstGeom prst="rect">
            <a:avLst/>
          </a:prstGeom>
          <a:noFill/>
          <a:ln>
            <a:noFill/>
          </a:ln>
        </p:spPr>
      </p:pic>
    </p:spTree>
    <p:extLst>
      <p:ext uri="{BB962C8B-B14F-4D97-AF65-F5344CB8AC3E}">
        <p14:creationId xmlns:p14="http://schemas.microsoft.com/office/powerpoint/2010/main" val="1268069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Clustering  </a:t>
            </a:r>
            <a:endParaRPr dirty="0"/>
          </a:p>
        </p:txBody>
      </p:sp>
      <p:grpSp>
        <p:nvGrpSpPr>
          <p:cNvPr id="606" name="Google Shape;606;p48"/>
          <p:cNvGrpSpPr/>
          <p:nvPr/>
        </p:nvGrpSpPr>
        <p:grpSpPr>
          <a:xfrm>
            <a:off x="3991955" y="1403987"/>
            <a:ext cx="1160092" cy="63948"/>
            <a:chOff x="3779200" y="1371600"/>
            <a:chExt cx="1992600" cy="109500"/>
          </a:xfrm>
        </p:grpSpPr>
        <p:sp>
          <p:nvSpPr>
            <p:cNvPr id="607" name="Google Shape;607;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48"/>
          <p:cNvGrpSpPr/>
          <p:nvPr/>
        </p:nvGrpSpPr>
        <p:grpSpPr>
          <a:xfrm>
            <a:off x="552441" y="704670"/>
            <a:ext cx="2125761" cy="273605"/>
            <a:chOff x="198225" y="4390550"/>
            <a:chExt cx="3765075" cy="484600"/>
          </a:xfrm>
        </p:grpSpPr>
        <p:sp>
          <p:nvSpPr>
            <p:cNvPr id="614" name="Google Shape;614;p4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8"/>
          <p:cNvGrpSpPr/>
          <p:nvPr/>
        </p:nvGrpSpPr>
        <p:grpSpPr>
          <a:xfrm flipH="1">
            <a:off x="6476991" y="1194320"/>
            <a:ext cx="2125761" cy="273605"/>
            <a:chOff x="198225" y="4390550"/>
            <a:chExt cx="3765075" cy="484600"/>
          </a:xfrm>
        </p:grpSpPr>
        <p:sp>
          <p:nvSpPr>
            <p:cNvPr id="617" name="Google Shape;617;p4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Oval 21">
            <a:extLst>
              <a:ext uri="{FF2B5EF4-FFF2-40B4-BE49-F238E27FC236}">
                <a16:creationId xmlns:a16="http://schemas.microsoft.com/office/drawing/2014/main" id="{2E21B6FE-7409-8857-CF1B-9574DA987627}"/>
              </a:ext>
            </a:extLst>
          </p:cNvPr>
          <p:cNvSpPr/>
          <p:nvPr/>
        </p:nvSpPr>
        <p:spPr>
          <a:xfrm>
            <a:off x="720000" y="1147669"/>
            <a:ext cx="2000339" cy="106299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K-means</a:t>
            </a:r>
          </a:p>
        </p:txBody>
      </p:sp>
      <p:pic>
        <p:nvPicPr>
          <p:cNvPr id="19" name="Picture 18">
            <a:extLst>
              <a:ext uri="{FF2B5EF4-FFF2-40B4-BE49-F238E27FC236}">
                <a16:creationId xmlns:a16="http://schemas.microsoft.com/office/drawing/2014/main" id="{F38B4D61-A534-9AEB-AD98-19FA5182EF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7078" y="2799898"/>
            <a:ext cx="2684145" cy="2019300"/>
          </a:xfrm>
          <a:prstGeom prst="rect">
            <a:avLst/>
          </a:prstGeom>
          <a:noFill/>
          <a:ln>
            <a:noFill/>
          </a:ln>
        </p:spPr>
      </p:pic>
      <p:sp>
        <p:nvSpPr>
          <p:cNvPr id="21" name="TextBox 20">
            <a:extLst>
              <a:ext uri="{FF2B5EF4-FFF2-40B4-BE49-F238E27FC236}">
                <a16:creationId xmlns:a16="http://schemas.microsoft.com/office/drawing/2014/main" id="{12565417-03AB-66B4-F913-D8FEE327500C}"/>
              </a:ext>
            </a:extLst>
          </p:cNvPr>
          <p:cNvSpPr txBox="1"/>
          <p:nvPr/>
        </p:nvSpPr>
        <p:spPr>
          <a:xfrm>
            <a:off x="2626096" y="2414580"/>
            <a:ext cx="731671" cy="307777"/>
          </a:xfrm>
          <a:prstGeom prst="rect">
            <a:avLst/>
          </a:prstGeom>
          <a:noFill/>
        </p:spPr>
        <p:txBody>
          <a:bodyPr wrap="square">
            <a:spAutoFit/>
          </a:bodyPr>
          <a:lstStyle/>
          <a:p>
            <a:r>
              <a:rPr lang="en-US" b="1" dirty="0">
                <a:solidFill>
                  <a:schemeClr val="bg1"/>
                </a:solidFill>
              </a:rPr>
              <a:t>BOW</a:t>
            </a:r>
          </a:p>
        </p:txBody>
      </p:sp>
      <p:pic>
        <p:nvPicPr>
          <p:cNvPr id="24" name="Picture 23">
            <a:extLst>
              <a:ext uri="{FF2B5EF4-FFF2-40B4-BE49-F238E27FC236}">
                <a16:creationId xmlns:a16="http://schemas.microsoft.com/office/drawing/2014/main" id="{735D06B6-7365-CC8A-F8E4-F33A4745C4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632" y="2124200"/>
            <a:ext cx="2694305" cy="2000885"/>
          </a:xfrm>
          <a:prstGeom prst="rect">
            <a:avLst/>
          </a:prstGeom>
          <a:noFill/>
          <a:ln>
            <a:noFill/>
          </a:ln>
        </p:spPr>
      </p:pic>
      <p:sp>
        <p:nvSpPr>
          <p:cNvPr id="25" name="TextBox 24">
            <a:extLst>
              <a:ext uri="{FF2B5EF4-FFF2-40B4-BE49-F238E27FC236}">
                <a16:creationId xmlns:a16="http://schemas.microsoft.com/office/drawing/2014/main" id="{AE395B63-14F3-9BB4-A71E-819A0D4C86E8}"/>
              </a:ext>
            </a:extLst>
          </p:cNvPr>
          <p:cNvSpPr txBox="1"/>
          <p:nvPr/>
        </p:nvSpPr>
        <p:spPr>
          <a:xfrm>
            <a:off x="6111155" y="1760944"/>
            <a:ext cx="874436" cy="307777"/>
          </a:xfrm>
          <a:prstGeom prst="rect">
            <a:avLst/>
          </a:prstGeom>
          <a:noFill/>
        </p:spPr>
        <p:txBody>
          <a:bodyPr wrap="square">
            <a:spAutoFit/>
          </a:bodyPr>
          <a:lstStyle/>
          <a:p>
            <a:r>
              <a:rPr lang="en-US" b="1" dirty="0">
                <a:solidFill>
                  <a:schemeClr val="bg1"/>
                </a:solidFill>
              </a:rPr>
              <a:t>TF-IDF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0C55-AB0F-0202-6E7F-6BBB72C982BC}"/>
              </a:ext>
            </a:extLst>
          </p:cNvPr>
          <p:cNvSpPr>
            <a:spLocks noGrp="1"/>
          </p:cNvSpPr>
          <p:nvPr>
            <p:ph type="title"/>
          </p:nvPr>
        </p:nvSpPr>
        <p:spPr/>
        <p:txBody>
          <a:bodyPr/>
          <a:lstStyle/>
          <a:p>
            <a:r>
              <a:rPr lang="en-US" dirty="0"/>
              <a:t>Clustering </a:t>
            </a:r>
          </a:p>
        </p:txBody>
      </p:sp>
      <p:graphicFrame>
        <p:nvGraphicFramePr>
          <p:cNvPr id="3" name="Table 3">
            <a:extLst>
              <a:ext uri="{FF2B5EF4-FFF2-40B4-BE49-F238E27FC236}">
                <a16:creationId xmlns:a16="http://schemas.microsoft.com/office/drawing/2014/main" id="{093C0E75-37FD-9EF1-F532-006203142D13}"/>
              </a:ext>
            </a:extLst>
          </p:cNvPr>
          <p:cNvGraphicFramePr>
            <a:graphicFrameLocks noGrp="1"/>
          </p:cNvGraphicFramePr>
          <p:nvPr>
            <p:extLst>
              <p:ext uri="{D42A27DB-BD31-4B8C-83A1-F6EECF244321}">
                <p14:modId xmlns:p14="http://schemas.microsoft.com/office/powerpoint/2010/main" val="2283641284"/>
              </p:ext>
            </p:extLst>
          </p:nvPr>
        </p:nvGraphicFramePr>
        <p:xfrm>
          <a:off x="1524000" y="1305294"/>
          <a:ext cx="6096000" cy="74168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2962849018"/>
                    </a:ext>
                  </a:extLst>
                </a:gridCol>
                <a:gridCol w="3048000">
                  <a:extLst>
                    <a:ext uri="{9D8B030D-6E8A-4147-A177-3AD203B41FA5}">
                      <a16:colId xmlns:a16="http://schemas.microsoft.com/office/drawing/2014/main" val="3904482800"/>
                    </a:ext>
                  </a:extLst>
                </a:gridCol>
              </a:tblGrid>
              <a:tr h="370840">
                <a:tc>
                  <a:txBody>
                    <a:bodyPr/>
                    <a:lstStyle/>
                    <a:p>
                      <a:pPr algn="ctr"/>
                      <a:r>
                        <a:rPr lang="en-US" dirty="0"/>
                        <a:t>Silhouette score with BOW</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Silhouette score with TF-IDF</a:t>
                      </a:r>
                    </a:p>
                  </a:txBody>
                  <a:tcPr/>
                </a:tc>
                <a:extLst>
                  <a:ext uri="{0D108BD9-81ED-4DB2-BD59-A6C34878D82A}">
                    <a16:rowId xmlns:a16="http://schemas.microsoft.com/office/drawing/2014/main" val="2848192393"/>
                  </a:ext>
                </a:extLst>
              </a:tr>
              <a:tr h="370840">
                <a:tc>
                  <a:txBody>
                    <a:bodyPr/>
                    <a:lstStyle/>
                    <a:p>
                      <a:pPr algn="ctr"/>
                      <a:r>
                        <a:rPr lang="en-US" sz="1400" b="1" i="0" u="none" strike="noStrike" cap="none" dirty="0">
                          <a:solidFill>
                            <a:schemeClr val="dk1"/>
                          </a:solidFill>
                          <a:effectLst/>
                          <a:latin typeface="+mn-lt"/>
                          <a:ea typeface="+mn-ea"/>
                          <a:cs typeface="+mn-cs"/>
                          <a:sym typeface="Arial"/>
                        </a:rPr>
                        <a:t>0.32953</a:t>
                      </a:r>
                      <a:endParaRPr lang="en-US" dirty="0"/>
                    </a:p>
                  </a:txBody>
                  <a:tcPr/>
                </a:tc>
                <a:tc>
                  <a:txBody>
                    <a:bodyPr/>
                    <a:lstStyle/>
                    <a:p>
                      <a:pPr algn="ctr"/>
                      <a:r>
                        <a:rPr lang="en-US" sz="1400" b="1" i="0" u="none" strike="noStrike" cap="none" dirty="0">
                          <a:solidFill>
                            <a:schemeClr val="dk1"/>
                          </a:solidFill>
                          <a:effectLst/>
                          <a:latin typeface="+mn-lt"/>
                          <a:ea typeface="+mn-ea"/>
                          <a:cs typeface="+mn-cs"/>
                          <a:sym typeface="Arial"/>
                        </a:rPr>
                        <a:t>0.35619</a:t>
                      </a:r>
                      <a:endParaRPr lang="en-US" dirty="0"/>
                    </a:p>
                  </a:txBody>
                  <a:tcPr/>
                </a:tc>
                <a:extLst>
                  <a:ext uri="{0D108BD9-81ED-4DB2-BD59-A6C34878D82A}">
                    <a16:rowId xmlns:a16="http://schemas.microsoft.com/office/drawing/2014/main" val="1040039236"/>
                  </a:ext>
                </a:extLst>
              </a:tr>
            </a:tbl>
          </a:graphicData>
        </a:graphic>
      </p:graphicFrame>
      <p:pic>
        <p:nvPicPr>
          <p:cNvPr id="4" name="Picture 3">
            <a:extLst>
              <a:ext uri="{FF2B5EF4-FFF2-40B4-BE49-F238E27FC236}">
                <a16:creationId xmlns:a16="http://schemas.microsoft.com/office/drawing/2014/main" id="{8BFCB18D-A064-F2D7-4175-2B335FF60B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7395" y="2150265"/>
            <a:ext cx="2790825" cy="1857375"/>
          </a:xfrm>
          <a:prstGeom prst="rect">
            <a:avLst/>
          </a:prstGeom>
          <a:noFill/>
          <a:ln>
            <a:noFill/>
          </a:ln>
        </p:spPr>
      </p:pic>
      <p:pic>
        <p:nvPicPr>
          <p:cNvPr id="5" name="Picture 4">
            <a:extLst>
              <a:ext uri="{FF2B5EF4-FFF2-40B4-BE49-F238E27FC236}">
                <a16:creationId xmlns:a16="http://schemas.microsoft.com/office/drawing/2014/main" id="{66647603-F057-009D-1B38-E4023AA93A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958" y="2127725"/>
            <a:ext cx="2790825" cy="1879915"/>
          </a:xfrm>
          <a:prstGeom prst="rect">
            <a:avLst/>
          </a:prstGeom>
          <a:noFill/>
          <a:ln>
            <a:noFill/>
          </a:ln>
        </p:spPr>
      </p:pic>
      <p:sp>
        <p:nvSpPr>
          <p:cNvPr id="6" name="Title 1">
            <a:extLst>
              <a:ext uri="{FF2B5EF4-FFF2-40B4-BE49-F238E27FC236}">
                <a16:creationId xmlns:a16="http://schemas.microsoft.com/office/drawing/2014/main" id="{C9D7313C-8AC8-3803-A5DF-02E655CBAA18}"/>
              </a:ext>
            </a:extLst>
          </p:cNvPr>
          <p:cNvSpPr txBox="1">
            <a:spLocks/>
          </p:cNvSpPr>
          <p:nvPr/>
        </p:nvSpPr>
        <p:spPr>
          <a:xfrm>
            <a:off x="616220" y="4129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sz="2400" dirty="0"/>
              <a:t>After performing Error Analysis, the best number of K is K =4</a:t>
            </a:r>
          </a:p>
        </p:txBody>
      </p:sp>
    </p:spTree>
    <p:extLst>
      <p:ext uri="{BB962C8B-B14F-4D97-AF65-F5344CB8AC3E}">
        <p14:creationId xmlns:p14="http://schemas.microsoft.com/office/powerpoint/2010/main" val="204520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0"/>
          <p:cNvSpPr txBox="1">
            <a:spLocks noGrp="1"/>
          </p:cNvSpPr>
          <p:nvPr>
            <p:ph type="title"/>
          </p:nvPr>
        </p:nvSpPr>
        <p:spPr>
          <a:xfrm>
            <a:off x="674370" y="1143000"/>
            <a:ext cx="7852410" cy="25717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Text summarization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grpSp>
        <p:nvGrpSpPr>
          <p:cNvPr id="671" name="Google Shape;671;p51"/>
          <p:cNvGrpSpPr/>
          <p:nvPr/>
        </p:nvGrpSpPr>
        <p:grpSpPr>
          <a:xfrm>
            <a:off x="522673" y="1399748"/>
            <a:ext cx="2598851" cy="1046700"/>
            <a:chOff x="713125" y="1502158"/>
            <a:chExt cx="2487357" cy="2693539"/>
          </a:xfrm>
        </p:grpSpPr>
        <p:sp>
          <p:nvSpPr>
            <p:cNvPr id="672" name="Google Shape;672;p51"/>
            <p:cNvSpPr/>
            <p:nvPr/>
          </p:nvSpPr>
          <p:spPr>
            <a:xfrm>
              <a:off x="713125" y="1502158"/>
              <a:ext cx="2426920" cy="2632152"/>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1"/>
          <p:cNvSpPr txBox="1">
            <a:spLocks noGrp="1"/>
          </p:cNvSpPr>
          <p:nvPr>
            <p:ph type="title" idx="6"/>
          </p:nvPr>
        </p:nvSpPr>
        <p:spPr>
          <a:xfrm>
            <a:off x="1036526" y="1683248"/>
            <a:ext cx="1660953"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 </a:t>
            </a:r>
            <a:endParaRPr dirty="0"/>
          </a:p>
        </p:txBody>
      </p:sp>
      <p:sp>
        <p:nvSpPr>
          <p:cNvPr id="681" name="Google Shape;681;p51"/>
          <p:cNvSpPr txBox="1">
            <a:spLocks noGrp="1"/>
          </p:cNvSpPr>
          <p:nvPr>
            <p:ph type="title" idx="4"/>
          </p:nvPr>
        </p:nvSpPr>
        <p:spPr>
          <a:xfrm>
            <a:off x="4572000" y="2584108"/>
            <a:ext cx="4256076" cy="2253708"/>
          </a:xfrm>
          <a:prstGeom prst="rect">
            <a:avLst/>
          </a:prstGeom>
        </p:spPr>
        <p:txBody>
          <a:bodyPr spcFirstLastPara="1" wrap="square" lIns="91425" tIns="91425" rIns="91425" bIns="91425" anchor="ctr" anchorCtr="0">
            <a:noAutofit/>
          </a:bodyPr>
          <a:lstStyle/>
          <a:p>
            <a:r>
              <a:rPr lang="en-US" sz="1600" b="0" dirty="0">
                <a:solidFill>
                  <a:schemeClr val="bg1"/>
                </a:solidFill>
                <a:latin typeface="Arial" panose="020B0604020202020204" pitchFamily="34" charset="0"/>
                <a:sym typeface="IBM Plex Sans Medium"/>
              </a:rPr>
              <a:t>Latent Semantic Analysis is a robust algebraic-Statistical method which extracts hidden semantic structures of words and sentences. it extracts the features that cannot be directly mentioned. These features are essential to data, but are not original features of the dataset. It is an unsupervised approach along with the usage of Natural Language Processing (NLP).</a:t>
            </a:r>
            <a:br>
              <a:rPr lang="en-US" sz="1600" b="0" dirty="0">
                <a:solidFill>
                  <a:schemeClr val="bg1"/>
                </a:solidFill>
                <a:latin typeface="Arial" panose="020B0604020202020204" pitchFamily="34" charset="0"/>
                <a:sym typeface="IBM Plex Sans Medium"/>
              </a:rPr>
            </a:br>
            <a:endParaRPr sz="1600" b="0" dirty="0">
              <a:solidFill>
                <a:schemeClr val="bg1"/>
              </a:solidFill>
              <a:latin typeface="Arial" panose="020B0604020202020204" pitchFamily="34" charset="0"/>
              <a:sym typeface="IBM Plex Sans Medium"/>
            </a:endParaRPr>
          </a:p>
        </p:txBody>
      </p:sp>
      <p:sp>
        <p:nvSpPr>
          <p:cNvPr id="686" name="Google Shape;686;p51"/>
          <p:cNvSpPr txBox="1">
            <a:spLocks noGrp="1"/>
          </p:cNvSpPr>
          <p:nvPr>
            <p:ph type="subTitle" idx="5"/>
          </p:nvPr>
        </p:nvSpPr>
        <p:spPr>
          <a:xfrm>
            <a:off x="355819" y="2571751"/>
            <a:ext cx="3482533" cy="22660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bg1"/>
                </a:solidFill>
                <a:effectLst/>
                <a:latin typeface="Arial" panose="020B0604020202020204" pitchFamily="34" charset="0"/>
              </a:rPr>
              <a:t>BERT (Bidirectional transformer) is a transformer used to overcome the limitations of RNN and other neural networks as Long term dependencies. It is a pre-trained model that is naturally bidirectional. This pre-trained model can be tuned to easily to perform the NLP tasks as specified, Summarization in our case.</a:t>
            </a:r>
            <a:endParaRPr sz="1600" dirty="0">
              <a:solidFill>
                <a:schemeClr val="bg1"/>
              </a:solidFill>
            </a:endParaRPr>
          </a:p>
        </p:txBody>
      </p:sp>
      <p:sp>
        <p:nvSpPr>
          <p:cNvPr id="689" name="Google Shape;689;p51"/>
          <p:cNvSpPr txBox="1">
            <a:spLocks noGrp="1"/>
          </p:cNvSpPr>
          <p:nvPr>
            <p:ph type="title" idx="9"/>
          </p:nvPr>
        </p:nvSpPr>
        <p:spPr>
          <a:xfrm>
            <a:off x="355820" y="11019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a:t>
            </a:r>
            <a:r>
              <a:rPr lang="en" dirty="0"/>
              <a:t>ur Techniques </a:t>
            </a:r>
            <a:endParaRPr dirty="0"/>
          </a:p>
        </p:txBody>
      </p:sp>
      <p:grpSp>
        <p:nvGrpSpPr>
          <p:cNvPr id="711" name="Google Shape;711;p51"/>
          <p:cNvGrpSpPr/>
          <p:nvPr/>
        </p:nvGrpSpPr>
        <p:grpSpPr>
          <a:xfrm rot="10800000" flipH="1">
            <a:off x="5678529" y="270767"/>
            <a:ext cx="2947684" cy="527672"/>
            <a:chOff x="1358103" y="3291921"/>
            <a:chExt cx="3368397" cy="603054"/>
          </a:xfrm>
        </p:grpSpPr>
        <p:sp>
          <p:nvSpPr>
            <p:cNvPr id="712" name="Google Shape;712;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1"/>
          <p:cNvGrpSpPr/>
          <p:nvPr/>
        </p:nvGrpSpPr>
        <p:grpSpPr>
          <a:xfrm flipH="1">
            <a:off x="-33336" y="96928"/>
            <a:ext cx="2947684" cy="527672"/>
            <a:chOff x="1358103" y="3291921"/>
            <a:chExt cx="3368397" cy="603054"/>
          </a:xfrm>
        </p:grpSpPr>
        <p:sp>
          <p:nvSpPr>
            <p:cNvPr id="715" name="Google Shape;715;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71;p51">
            <a:extLst>
              <a:ext uri="{FF2B5EF4-FFF2-40B4-BE49-F238E27FC236}">
                <a16:creationId xmlns:a16="http://schemas.microsoft.com/office/drawing/2014/main" id="{3FA2697C-6FB6-CA90-CE58-C0A140390DC9}"/>
              </a:ext>
            </a:extLst>
          </p:cNvPr>
          <p:cNvGrpSpPr/>
          <p:nvPr/>
        </p:nvGrpSpPr>
        <p:grpSpPr>
          <a:xfrm>
            <a:off x="5678529" y="1268037"/>
            <a:ext cx="2598851" cy="1046700"/>
            <a:chOff x="713125" y="1502158"/>
            <a:chExt cx="2487357" cy="2693539"/>
          </a:xfrm>
        </p:grpSpPr>
        <p:sp>
          <p:nvSpPr>
            <p:cNvPr id="27" name="Google Shape;672;p51">
              <a:extLst>
                <a:ext uri="{FF2B5EF4-FFF2-40B4-BE49-F238E27FC236}">
                  <a16:creationId xmlns:a16="http://schemas.microsoft.com/office/drawing/2014/main" id="{EE7A2B2A-5BB0-E5B6-B796-0ECCD31D4F41}"/>
                </a:ext>
              </a:extLst>
            </p:cNvPr>
            <p:cNvSpPr/>
            <p:nvPr/>
          </p:nvSpPr>
          <p:spPr>
            <a:xfrm>
              <a:off x="713125" y="1502158"/>
              <a:ext cx="2426920" cy="2632152"/>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3;p51">
              <a:extLst>
                <a:ext uri="{FF2B5EF4-FFF2-40B4-BE49-F238E27FC236}">
                  <a16:creationId xmlns:a16="http://schemas.microsoft.com/office/drawing/2014/main" id="{C0296733-9B99-07E5-FA9D-910AD594A366}"/>
                </a:ext>
              </a:extLst>
            </p:cNvPr>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E64B01B-2EAB-EEBE-58F7-1DCFF649AC62}"/>
              </a:ext>
            </a:extLst>
          </p:cNvPr>
          <p:cNvSpPr txBox="1"/>
          <p:nvPr/>
        </p:nvSpPr>
        <p:spPr>
          <a:xfrm>
            <a:off x="4383667" y="1537407"/>
            <a:ext cx="4837814" cy="477054"/>
          </a:xfrm>
          <a:prstGeom prst="rect">
            <a:avLst/>
          </a:prstGeom>
          <a:noFill/>
        </p:spPr>
        <p:txBody>
          <a:bodyPr wrap="square">
            <a:spAutoFit/>
          </a:bodyPr>
          <a:lstStyle/>
          <a:p>
            <a:pPr algn="ctr">
              <a:buClr>
                <a:schemeClr val="lt1"/>
              </a:buClr>
              <a:buSzPts val="6000"/>
            </a:pPr>
            <a:r>
              <a:rPr lang="en" sz="2500" b="1" dirty="0">
                <a:solidFill>
                  <a:schemeClr val="lt1"/>
                </a:solidFill>
                <a:latin typeface="IBM Plex Sans"/>
                <a:sym typeface="IBM Plex Sans"/>
              </a:rPr>
              <a:t>LSA</a:t>
            </a:r>
            <a:endParaRPr lang="en-US" sz="2500" b="1" dirty="0">
              <a:solidFill>
                <a:schemeClr val="lt1"/>
              </a:solidFill>
              <a:latin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grpSp>
        <p:nvGrpSpPr>
          <p:cNvPr id="671" name="Google Shape;671;p51"/>
          <p:cNvGrpSpPr/>
          <p:nvPr/>
        </p:nvGrpSpPr>
        <p:grpSpPr>
          <a:xfrm>
            <a:off x="529223" y="1079355"/>
            <a:ext cx="2598851" cy="1011053"/>
            <a:chOff x="713125" y="1502158"/>
            <a:chExt cx="2487357" cy="2693539"/>
          </a:xfrm>
        </p:grpSpPr>
        <p:sp>
          <p:nvSpPr>
            <p:cNvPr id="672" name="Google Shape;672;p51"/>
            <p:cNvSpPr/>
            <p:nvPr/>
          </p:nvSpPr>
          <p:spPr>
            <a:xfrm>
              <a:off x="713125" y="1502158"/>
              <a:ext cx="2426920" cy="2632152"/>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1"/>
          <p:cNvSpPr txBox="1">
            <a:spLocks noGrp="1"/>
          </p:cNvSpPr>
          <p:nvPr>
            <p:ph type="title" idx="6"/>
          </p:nvPr>
        </p:nvSpPr>
        <p:spPr>
          <a:xfrm>
            <a:off x="711376" y="1382379"/>
            <a:ext cx="2171398"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LSA </a:t>
            </a:r>
            <a:endParaRPr dirty="0"/>
          </a:p>
        </p:txBody>
      </p:sp>
      <p:sp>
        <p:nvSpPr>
          <p:cNvPr id="689" name="Google Shape;689;p51"/>
          <p:cNvSpPr txBox="1">
            <a:spLocks noGrp="1"/>
          </p:cNvSpPr>
          <p:nvPr>
            <p:ph type="title" idx="9"/>
          </p:nvPr>
        </p:nvSpPr>
        <p:spPr>
          <a:xfrm>
            <a:off x="355820" y="11019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a:t>
            </a:r>
            <a:r>
              <a:rPr lang="en" dirty="0"/>
              <a:t>ur Techniques </a:t>
            </a:r>
            <a:endParaRPr dirty="0"/>
          </a:p>
        </p:txBody>
      </p:sp>
      <p:grpSp>
        <p:nvGrpSpPr>
          <p:cNvPr id="711" name="Google Shape;711;p51"/>
          <p:cNvGrpSpPr/>
          <p:nvPr/>
        </p:nvGrpSpPr>
        <p:grpSpPr>
          <a:xfrm rot="10800000" flipH="1">
            <a:off x="5678529" y="270767"/>
            <a:ext cx="2947684" cy="527672"/>
            <a:chOff x="1358103" y="3291921"/>
            <a:chExt cx="3368397" cy="603054"/>
          </a:xfrm>
        </p:grpSpPr>
        <p:sp>
          <p:nvSpPr>
            <p:cNvPr id="712" name="Google Shape;712;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1"/>
          <p:cNvGrpSpPr/>
          <p:nvPr/>
        </p:nvGrpSpPr>
        <p:grpSpPr>
          <a:xfrm flipH="1">
            <a:off x="-33336" y="96928"/>
            <a:ext cx="2947684" cy="527672"/>
            <a:chOff x="1358103" y="3291921"/>
            <a:chExt cx="3368397" cy="603054"/>
          </a:xfrm>
        </p:grpSpPr>
        <p:sp>
          <p:nvSpPr>
            <p:cNvPr id="715" name="Google Shape;715;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F66E83-AC69-B746-C6C5-25F4675BFB78}"/>
              </a:ext>
            </a:extLst>
          </p:cNvPr>
          <p:cNvPicPr>
            <a:picLocks noChangeAspect="1"/>
          </p:cNvPicPr>
          <p:nvPr/>
        </p:nvPicPr>
        <p:blipFill>
          <a:blip r:embed="rId3"/>
          <a:stretch>
            <a:fillRect/>
          </a:stretch>
        </p:blipFill>
        <p:spPr>
          <a:xfrm>
            <a:off x="-33336" y="2370408"/>
            <a:ext cx="9144000" cy="2627204"/>
          </a:xfrm>
          <a:prstGeom prst="rect">
            <a:avLst/>
          </a:prstGeom>
        </p:spPr>
      </p:pic>
    </p:spTree>
    <p:extLst>
      <p:ext uri="{BB962C8B-B14F-4D97-AF65-F5344CB8AC3E}">
        <p14:creationId xmlns:p14="http://schemas.microsoft.com/office/powerpoint/2010/main" val="10767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34CE0-28B3-67EE-175F-01CC104B83A0}"/>
              </a:ext>
            </a:extLst>
          </p:cNvPr>
          <p:cNvSpPr>
            <a:spLocks noGrp="1"/>
          </p:cNvSpPr>
          <p:nvPr>
            <p:ph type="title"/>
          </p:nvPr>
        </p:nvSpPr>
        <p:spPr>
          <a:xfrm>
            <a:off x="-827351" y="349289"/>
            <a:ext cx="5801400" cy="723300"/>
          </a:xfrm>
        </p:spPr>
        <p:txBody>
          <a:bodyPr/>
          <a:lstStyle/>
          <a:p>
            <a:pPr algn="ctr"/>
            <a:r>
              <a:rPr lang="en-US" dirty="0"/>
              <a:t>LSA Evaluation</a:t>
            </a:r>
          </a:p>
        </p:txBody>
      </p:sp>
      <p:pic>
        <p:nvPicPr>
          <p:cNvPr id="5" name="Picture 4" descr="Graphical user interface, text, email&#10;&#10;Description automatically generated">
            <a:extLst>
              <a:ext uri="{FF2B5EF4-FFF2-40B4-BE49-F238E27FC236}">
                <a16:creationId xmlns:a16="http://schemas.microsoft.com/office/drawing/2014/main" id="{FF661739-262C-AABD-3EB2-2691697D8264}"/>
              </a:ext>
            </a:extLst>
          </p:cNvPr>
          <p:cNvPicPr>
            <a:picLocks noChangeAspect="1"/>
          </p:cNvPicPr>
          <p:nvPr/>
        </p:nvPicPr>
        <p:blipFill>
          <a:blip r:embed="rId2"/>
          <a:stretch>
            <a:fillRect/>
          </a:stretch>
        </p:blipFill>
        <p:spPr>
          <a:xfrm>
            <a:off x="278445" y="1188478"/>
            <a:ext cx="8587109" cy="3039032"/>
          </a:xfrm>
          <a:prstGeom prst="rect">
            <a:avLst/>
          </a:prstGeom>
        </p:spPr>
      </p:pic>
    </p:spTree>
    <p:extLst>
      <p:ext uri="{BB962C8B-B14F-4D97-AF65-F5344CB8AC3E}">
        <p14:creationId xmlns:p14="http://schemas.microsoft.com/office/powerpoint/2010/main" val="263547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34CE0-28B3-67EE-175F-01CC104B83A0}"/>
              </a:ext>
            </a:extLst>
          </p:cNvPr>
          <p:cNvSpPr>
            <a:spLocks noGrp="1"/>
          </p:cNvSpPr>
          <p:nvPr>
            <p:ph type="title"/>
          </p:nvPr>
        </p:nvSpPr>
        <p:spPr>
          <a:xfrm>
            <a:off x="-827351" y="349289"/>
            <a:ext cx="5801400" cy="723300"/>
          </a:xfrm>
        </p:spPr>
        <p:txBody>
          <a:bodyPr/>
          <a:lstStyle/>
          <a:p>
            <a:pPr algn="ctr"/>
            <a:r>
              <a:rPr lang="en-US" dirty="0"/>
              <a:t>LSA Evaluation</a:t>
            </a:r>
          </a:p>
        </p:txBody>
      </p:sp>
      <p:pic>
        <p:nvPicPr>
          <p:cNvPr id="4" name="Picture 3" descr="Graphical user interface, text, application&#10;&#10;Description automatically generated">
            <a:extLst>
              <a:ext uri="{FF2B5EF4-FFF2-40B4-BE49-F238E27FC236}">
                <a16:creationId xmlns:a16="http://schemas.microsoft.com/office/drawing/2014/main" id="{1F9D221E-50F5-6EC9-36C7-FBAECB8BC4B9}"/>
              </a:ext>
            </a:extLst>
          </p:cNvPr>
          <p:cNvPicPr>
            <a:picLocks noChangeAspect="1"/>
          </p:cNvPicPr>
          <p:nvPr/>
        </p:nvPicPr>
        <p:blipFill>
          <a:blip r:embed="rId2"/>
          <a:stretch>
            <a:fillRect/>
          </a:stretch>
        </p:blipFill>
        <p:spPr>
          <a:xfrm>
            <a:off x="997345" y="2136150"/>
            <a:ext cx="6903857" cy="1148158"/>
          </a:xfrm>
          <a:prstGeom prst="rect">
            <a:avLst/>
          </a:prstGeom>
        </p:spPr>
      </p:pic>
    </p:spTree>
    <p:extLst>
      <p:ext uri="{BB962C8B-B14F-4D97-AF65-F5344CB8AC3E}">
        <p14:creationId xmlns:p14="http://schemas.microsoft.com/office/powerpoint/2010/main" val="1655432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grpSp>
        <p:nvGrpSpPr>
          <p:cNvPr id="671" name="Google Shape;671;p51"/>
          <p:cNvGrpSpPr/>
          <p:nvPr/>
        </p:nvGrpSpPr>
        <p:grpSpPr>
          <a:xfrm>
            <a:off x="529223" y="1079355"/>
            <a:ext cx="2598851" cy="1011053"/>
            <a:chOff x="713125" y="1502158"/>
            <a:chExt cx="2487357" cy="2693539"/>
          </a:xfrm>
        </p:grpSpPr>
        <p:sp>
          <p:nvSpPr>
            <p:cNvPr id="672" name="Google Shape;672;p51"/>
            <p:cNvSpPr/>
            <p:nvPr/>
          </p:nvSpPr>
          <p:spPr>
            <a:xfrm>
              <a:off x="713125" y="1502158"/>
              <a:ext cx="2426920" cy="2632152"/>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1"/>
          <p:cNvSpPr txBox="1">
            <a:spLocks noGrp="1"/>
          </p:cNvSpPr>
          <p:nvPr>
            <p:ph type="title" idx="6"/>
          </p:nvPr>
        </p:nvSpPr>
        <p:spPr>
          <a:xfrm>
            <a:off x="711376" y="1382379"/>
            <a:ext cx="2171398"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a:t>
            </a:r>
            <a:endParaRPr dirty="0"/>
          </a:p>
        </p:txBody>
      </p:sp>
      <p:sp>
        <p:nvSpPr>
          <p:cNvPr id="689" name="Google Shape;689;p51"/>
          <p:cNvSpPr txBox="1">
            <a:spLocks noGrp="1"/>
          </p:cNvSpPr>
          <p:nvPr>
            <p:ph type="title" idx="9"/>
          </p:nvPr>
        </p:nvSpPr>
        <p:spPr>
          <a:xfrm>
            <a:off x="355820" y="11019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a:t>
            </a:r>
            <a:r>
              <a:rPr lang="en" dirty="0"/>
              <a:t>ur Techniques </a:t>
            </a:r>
            <a:endParaRPr dirty="0"/>
          </a:p>
        </p:txBody>
      </p:sp>
      <p:grpSp>
        <p:nvGrpSpPr>
          <p:cNvPr id="711" name="Google Shape;711;p51"/>
          <p:cNvGrpSpPr/>
          <p:nvPr/>
        </p:nvGrpSpPr>
        <p:grpSpPr>
          <a:xfrm rot="10800000" flipH="1">
            <a:off x="5678529" y="270767"/>
            <a:ext cx="2947684" cy="527672"/>
            <a:chOff x="1358103" y="3291921"/>
            <a:chExt cx="3368397" cy="603054"/>
          </a:xfrm>
        </p:grpSpPr>
        <p:sp>
          <p:nvSpPr>
            <p:cNvPr id="712" name="Google Shape;712;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1"/>
          <p:cNvGrpSpPr/>
          <p:nvPr/>
        </p:nvGrpSpPr>
        <p:grpSpPr>
          <a:xfrm flipH="1">
            <a:off x="-33336" y="96928"/>
            <a:ext cx="2947684" cy="527672"/>
            <a:chOff x="1358103" y="3291921"/>
            <a:chExt cx="3368397" cy="603054"/>
          </a:xfrm>
        </p:grpSpPr>
        <p:sp>
          <p:nvSpPr>
            <p:cNvPr id="715" name="Google Shape;715;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86;p51">
            <a:extLst>
              <a:ext uri="{FF2B5EF4-FFF2-40B4-BE49-F238E27FC236}">
                <a16:creationId xmlns:a16="http://schemas.microsoft.com/office/drawing/2014/main" id="{E69F0AD4-D348-44C7-6706-FAFA8BA6075F}"/>
              </a:ext>
            </a:extLst>
          </p:cNvPr>
          <p:cNvSpPr txBox="1">
            <a:spLocks/>
          </p:cNvSpPr>
          <p:nvPr/>
        </p:nvSpPr>
        <p:spPr>
          <a:xfrm>
            <a:off x="529223" y="2376835"/>
            <a:ext cx="6924200" cy="2266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sz="1600" dirty="0">
                <a:solidFill>
                  <a:schemeClr val="bg1"/>
                </a:solidFill>
              </a:rPr>
              <a:t>1- Divide the text into sentences.</a:t>
            </a:r>
          </a:p>
          <a:p>
            <a:pPr marL="0" indent="0" algn="l"/>
            <a:r>
              <a:rPr lang="en-US" sz="1600" dirty="0">
                <a:solidFill>
                  <a:schemeClr val="bg1"/>
                </a:solidFill>
              </a:rPr>
              <a:t>2- Make a word embedding for each sentence.</a:t>
            </a:r>
          </a:p>
          <a:p>
            <a:pPr marL="0" indent="0" algn="l"/>
            <a:r>
              <a:rPr lang="en-US" sz="1600" dirty="0">
                <a:solidFill>
                  <a:schemeClr val="bg1"/>
                </a:solidFill>
              </a:rPr>
              <a:t>3- Every sentence have a point.</a:t>
            </a:r>
          </a:p>
          <a:p>
            <a:pPr marL="0" indent="0" algn="l"/>
            <a:r>
              <a:rPr lang="en-US" sz="1600" dirty="0">
                <a:solidFill>
                  <a:schemeClr val="bg1"/>
                </a:solidFill>
              </a:rPr>
              <a:t>4- Put every point in a cluster.</a:t>
            </a:r>
          </a:p>
          <a:p>
            <a:pPr marL="0" indent="0" algn="l"/>
            <a:r>
              <a:rPr lang="en-US" sz="1600" dirty="0">
                <a:solidFill>
                  <a:schemeClr val="bg1"/>
                </a:solidFill>
              </a:rPr>
              <a:t>5- Calculate the distance between the point and the centroid.</a:t>
            </a:r>
          </a:p>
          <a:p>
            <a:pPr marL="0" indent="0" algn="l"/>
            <a:r>
              <a:rPr lang="en-US" sz="1600" dirty="0">
                <a:solidFill>
                  <a:schemeClr val="bg1"/>
                </a:solidFill>
              </a:rPr>
              <a:t>5- Take the closest point to the centroid.</a:t>
            </a:r>
          </a:p>
          <a:p>
            <a:pPr marL="0" indent="0" algn="l"/>
            <a:r>
              <a:rPr lang="en-US" sz="1600" dirty="0">
                <a:solidFill>
                  <a:schemeClr val="bg1"/>
                </a:solidFill>
              </a:rPr>
              <a:t>6- Extract the summary</a:t>
            </a:r>
          </a:p>
          <a:p>
            <a:pPr marL="0" indent="0"/>
            <a:endParaRPr lang="en-US" sz="1600" dirty="0">
              <a:solidFill>
                <a:schemeClr val="bg1"/>
              </a:solidFill>
            </a:endParaRPr>
          </a:p>
          <a:p>
            <a:pPr marL="0" indent="0"/>
            <a:endParaRPr lang="en-US" sz="1600" dirty="0">
              <a:solidFill>
                <a:schemeClr val="bg1"/>
              </a:solidFill>
            </a:endParaRPr>
          </a:p>
        </p:txBody>
      </p:sp>
    </p:spTree>
    <p:extLst>
      <p:ext uri="{BB962C8B-B14F-4D97-AF65-F5344CB8AC3E}">
        <p14:creationId xmlns:p14="http://schemas.microsoft.com/office/powerpoint/2010/main" val="2151639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9"/>
          <p:cNvSpPr/>
          <p:nvPr/>
        </p:nvSpPr>
        <p:spPr>
          <a:xfrm>
            <a:off x="6275892" y="1723754"/>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2882529" y="1723754"/>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411626" y="2947505"/>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351338" y="1777689"/>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txBox="1">
            <a:spLocks noGrp="1"/>
          </p:cNvSpPr>
          <p:nvPr>
            <p:ph type="title" idx="15"/>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08" name="Google Shape;408;p39"/>
          <p:cNvSpPr txBox="1">
            <a:spLocks noGrp="1"/>
          </p:cNvSpPr>
          <p:nvPr>
            <p:ph type="title"/>
          </p:nvPr>
        </p:nvSpPr>
        <p:spPr>
          <a:xfrm>
            <a:off x="1281906" y="1947992"/>
            <a:ext cx="217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Problem Formulation</a:t>
            </a:r>
            <a:endParaRPr sz="2000" dirty="0"/>
          </a:p>
        </p:txBody>
      </p:sp>
      <p:sp>
        <p:nvSpPr>
          <p:cNvPr id="410" name="Google Shape;410;p39"/>
          <p:cNvSpPr txBox="1">
            <a:spLocks noGrp="1"/>
          </p:cNvSpPr>
          <p:nvPr>
            <p:ph type="title" idx="2"/>
          </p:nvPr>
        </p:nvSpPr>
        <p:spPr>
          <a:xfrm>
            <a:off x="7093992" y="1868954"/>
            <a:ext cx="217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12" name="Google Shape;412;p39"/>
          <p:cNvSpPr txBox="1">
            <a:spLocks noGrp="1"/>
          </p:cNvSpPr>
          <p:nvPr>
            <p:ph type="title" idx="4"/>
          </p:nvPr>
        </p:nvSpPr>
        <p:spPr>
          <a:xfrm>
            <a:off x="3700853" y="1840374"/>
            <a:ext cx="265741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D</a:t>
            </a:r>
            <a:r>
              <a:rPr lang="en" sz="2000" dirty="0"/>
              <a:t>ata pre-processing</a:t>
            </a:r>
            <a:endParaRPr sz="2000" dirty="0"/>
          </a:p>
        </p:txBody>
      </p:sp>
      <p:sp>
        <p:nvSpPr>
          <p:cNvPr id="414" name="Google Shape;414;p39"/>
          <p:cNvSpPr txBox="1">
            <a:spLocks noGrp="1"/>
          </p:cNvSpPr>
          <p:nvPr>
            <p:ph type="title" idx="6"/>
          </p:nvPr>
        </p:nvSpPr>
        <p:spPr>
          <a:xfrm>
            <a:off x="1369642" y="3227344"/>
            <a:ext cx="183075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Classification</a:t>
            </a:r>
            <a:endParaRPr sz="2000" dirty="0"/>
          </a:p>
        </p:txBody>
      </p:sp>
      <p:sp>
        <p:nvSpPr>
          <p:cNvPr id="416" name="Google Shape;416;p39"/>
          <p:cNvSpPr txBox="1">
            <a:spLocks noGrp="1"/>
          </p:cNvSpPr>
          <p:nvPr>
            <p:ph type="title" idx="8"/>
          </p:nvPr>
        </p:nvSpPr>
        <p:spPr>
          <a:xfrm>
            <a:off x="383716" y="1944339"/>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7" name="Google Shape;417;p39"/>
          <p:cNvSpPr txBox="1">
            <a:spLocks noGrp="1"/>
          </p:cNvSpPr>
          <p:nvPr>
            <p:ph type="title" idx="9"/>
          </p:nvPr>
        </p:nvSpPr>
        <p:spPr>
          <a:xfrm>
            <a:off x="6275892" y="1873373"/>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18" name="Google Shape;418;p39"/>
          <p:cNvSpPr txBox="1">
            <a:spLocks noGrp="1"/>
          </p:cNvSpPr>
          <p:nvPr>
            <p:ph type="title" idx="13"/>
          </p:nvPr>
        </p:nvSpPr>
        <p:spPr>
          <a:xfrm>
            <a:off x="2920439" y="189040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19" name="Google Shape;419;p39"/>
          <p:cNvSpPr txBox="1">
            <a:spLocks noGrp="1"/>
          </p:cNvSpPr>
          <p:nvPr>
            <p:ph type="title" idx="14"/>
          </p:nvPr>
        </p:nvSpPr>
        <p:spPr>
          <a:xfrm>
            <a:off x="411626" y="3109386"/>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20" name="Google Shape;420;p39"/>
          <p:cNvGrpSpPr/>
          <p:nvPr/>
        </p:nvGrpSpPr>
        <p:grpSpPr>
          <a:xfrm rot="5400000" flipH="1">
            <a:off x="7772276" y="3210773"/>
            <a:ext cx="2029024" cy="1088542"/>
            <a:chOff x="773350" y="518000"/>
            <a:chExt cx="2757950" cy="1479600"/>
          </a:xfrm>
        </p:grpSpPr>
        <p:sp>
          <p:nvSpPr>
            <p:cNvPr id="421" name="Google Shape;421;p39"/>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4" name="Google Shape;424;p39"/>
          <p:cNvPicPr preferRelativeResize="0"/>
          <p:nvPr/>
        </p:nvPicPr>
        <p:blipFill>
          <a:blip r:embed="rId3">
            <a:alphaModFix/>
          </a:blip>
          <a:stretch>
            <a:fillRect/>
          </a:stretch>
        </p:blipFill>
        <p:spPr>
          <a:xfrm>
            <a:off x="-129458" y="0"/>
            <a:ext cx="2441750" cy="1479701"/>
          </a:xfrm>
          <a:prstGeom prst="rect">
            <a:avLst/>
          </a:prstGeom>
          <a:noFill/>
          <a:ln>
            <a:noFill/>
          </a:ln>
        </p:spPr>
      </p:pic>
      <p:grpSp>
        <p:nvGrpSpPr>
          <p:cNvPr id="428" name="Google Shape;428;p39"/>
          <p:cNvGrpSpPr/>
          <p:nvPr/>
        </p:nvGrpSpPr>
        <p:grpSpPr>
          <a:xfrm rot="10800000" flipH="1">
            <a:off x="6545016" y="1175943"/>
            <a:ext cx="2598996" cy="484774"/>
            <a:chOff x="1298650" y="3255600"/>
            <a:chExt cx="3427850" cy="639375"/>
          </a:xfrm>
        </p:grpSpPr>
        <p:sp>
          <p:nvSpPr>
            <p:cNvPr id="429" name="Google Shape;429;p3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9"/>
          <p:cNvGrpSpPr/>
          <p:nvPr/>
        </p:nvGrpSpPr>
        <p:grpSpPr>
          <a:xfrm>
            <a:off x="3990152" y="1386354"/>
            <a:ext cx="1163678" cy="63948"/>
            <a:chOff x="3779200" y="1371600"/>
            <a:chExt cx="1992600" cy="109500"/>
          </a:xfrm>
        </p:grpSpPr>
        <p:sp>
          <p:nvSpPr>
            <p:cNvPr id="432" name="Google Shape;432;p3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405;p39">
            <a:extLst>
              <a:ext uri="{FF2B5EF4-FFF2-40B4-BE49-F238E27FC236}">
                <a16:creationId xmlns:a16="http://schemas.microsoft.com/office/drawing/2014/main" id="{A7914B8A-14BA-B954-512B-0AFD926775E7}"/>
              </a:ext>
            </a:extLst>
          </p:cNvPr>
          <p:cNvSpPr/>
          <p:nvPr/>
        </p:nvSpPr>
        <p:spPr>
          <a:xfrm>
            <a:off x="3332299" y="2994905"/>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9;p39">
            <a:extLst>
              <a:ext uri="{FF2B5EF4-FFF2-40B4-BE49-F238E27FC236}">
                <a16:creationId xmlns:a16="http://schemas.microsoft.com/office/drawing/2014/main" id="{492132F0-C39E-E3B7-A223-CAA9B469516A}"/>
              </a:ext>
            </a:extLst>
          </p:cNvPr>
          <p:cNvSpPr txBox="1">
            <a:spLocks/>
          </p:cNvSpPr>
          <p:nvPr/>
        </p:nvSpPr>
        <p:spPr>
          <a:xfrm>
            <a:off x="3295834" y="3185752"/>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05</a:t>
            </a:r>
          </a:p>
        </p:txBody>
      </p:sp>
      <p:sp>
        <p:nvSpPr>
          <p:cNvPr id="35" name="Google Shape;414;p39">
            <a:extLst>
              <a:ext uri="{FF2B5EF4-FFF2-40B4-BE49-F238E27FC236}">
                <a16:creationId xmlns:a16="http://schemas.microsoft.com/office/drawing/2014/main" id="{1AE225F6-7633-3625-37EF-371CF161B596}"/>
              </a:ext>
            </a:extLst>
          </p:cNvPr>
          <p:cNvSpPr txBox="1">
            <a:spLocks/>
          </p:cNvSpPr>
          <p:nvPr/>
        </p:nvSpPr>
        <p:spPr>
          <a:xfrm>
            <a:off x="4114182" y="3216196"/>
            <a:ext cx="152107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2000" dirty="0"/>
              <a:t>Clustering</a:t>
            </a:r>
          </a:p>
        </p:txBody>
      </p:sp>
      <p:sp>
        <p:nvSpPr>
          <p:cNvPr id="36" name="Google Shape;405;p39">
            <a:extLst>
              <a:ext uri="{FF2B5EF4-FFF2-40B4-BE49-F238E27FC236}">
                <a16:creationId xmlns:a16="http://schemas.microsoft.com/office/drawing/2014/main" id="{3E487A27-4F63-FD26-F454-82749295EB3D}"/>
              </a:ext>
            </a:extLst>
          </p:cNvPr>
          <p:cNvSpPr/>
          <p:nvPr/>
        </p:nvSpPr>
        <p:spPr>
          <a:xfrm>
            <a:off x="1962843" y="4047853"/>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5;p39">
            <a:extLst>
              <a:ext uri="{FF2B5EF4-FFF2-40B4-BE49-F238E27FC236}">
                <a16:creationId xmlns:a16="http://schemas.microsoft.com/office/drawing/2014/main" id="{711FB6F3-BCF3-B066-6A81-51BFD0152322}"/>
              </a:ext>
            </a:extLst>
          </p:cNvPr>
          <p:cNvSpPr/>
          <p:nvPr/>
        </p:nvSpPr>
        <p:spPr>
          <a:xfrm>
            <a:off x="4730813" y="4108612"/>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5;p39">
            <a:extLst>
              <a:ext uri="{FF2B5EF4-FFF2-40B4-BE49-F238E27FC236}">
                <a16:creationId xmlns:a16="http://schemas.microsoft.com/office/drawing/2014/main" id="{A55A8D8E-2B84-3953-11F1-AA9E97A9D923}"/>
              </a:ext>
            </a:extLst>
          </p:cNvPr>
          <p:cNvSpPr/>
          <p:nvPr/>
        </p:nvSpPr>
        <p:spPr>
          <a:xfrm>
            <a:off x="5683406" y="3019102"/>
            <a:ext cx="818100" cy="8181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9;p39">
            <a:extLst>
              <a:ext uri="{FF2B5EF4-FFF2-40B4-BE49-F238E27FC236}">
                <a16:creationId xmlns:a16="http://schemas.microsoft.com/office/drawing/2014/main" id="{D891E7FA-1093-554C-F669-C84F2829C27A}"/>
              </a:ext>
            </a:extLst>
          </p:cNvPr>
          <p:cNvSpPr txBox="1">
            <a:spLocks/>
          </p:cNvSpPr>
          <p:nvPr/>
        </p:nvSpPr>
        <p:spPr>
          <a:xfrm>
            <a:off x="4744780" y="4253812"/>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08</a:t>
            </a:r>
          </a:p>
        </p:txBody>
      </p:sp>
      <p:sp>
        <p:nvSpPr>
          <p:cNvPr id="42" name="Google Shape;419;p39">
            <a:extLst>
              <a:ext uri="{FF2B5EF4-FFF2-40B4-BE49-F238E27FC236}">
                <a16:creationId xmlns:a16="http://schemas.microsoft.com/office/drawing/2014/main" id="{9CF35534-F4B7-0423-A0C6-EF0E17F3B2F2}"/>
              </a:ext>
            </a:extLst>
          </p:cNvPr>
          <p:cNvSpPr txBox="1">
            <a:spLocks/>
          </p:cNvSpPr>
          <p:nvPr/>
        </p:nvSpPr>
        <p:spPr>
          <a:xfrm>
            <a:off x="1923152" y="4221600"/>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07</a:t>
            </a:r>
          </a:p>
        </p:txBody>
      </p:sp>
      <p:sp>
        <p:nvSpPr>
          <p:cNvPr id="45" name="Google Shape;419;p39">
            <a:extLst>
              <a:ext uri="{FF2B5EF4-FFF2-40B4-BE49-F238E27FC236}">
                <a16:creationId xmlns:a16="http://schemas.microsoft.com/office/drawing/2014/main" id="{BCF76C56-59B0-20B5-992A-3C206999D426}"/>
              </a:ext>
            </a:extLst>
          </p:cNvPr>
          <p:cNvSpPr txBox="1">
            <a:spLocks/>
          </p:cNvSpPr>
          <p:nvPr/>
        </p:nvSpPr>
        <p:spPr>
          <a:xfrm>
            <a:off x="5662447" y="3206482"/>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06</a:t>
            </a:r>
          </a:p>
        </p:txBody>
      </p:sp>
      <p:sp>
        <p:nvSpPr>
          <p:cNvPr id="46" name="Google Shape;414;p39">
            <a:extLst>
              <a:ext uri="{FF2B5EF4-FFF2-40B4-BE49-F238E27FC236}">
                <a16:creationId xmlns:a16="http://schemas.microsoft.com/office/drawing/2014/main" id="{C0D7A70F-34F8-3960-302D-B3727A540848}"/>
              </a:ext>
            </a:extLst>
          </p:cNvPr>
          <p:cNvSpPr txBox="1">
            <a:spLocks/>
          </p:cNvSpPr>
          <p:nvPr/>
        </p:nvSpPr>
        <p:spPr>
          <a:xfrm>
            <a:off x="2948608" y="4193053"/>
            <a:ext cx="152107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2000" dirty="0"/>
              <a:t>Question &amp;</a:t>
            </a:r>
          </a:p>
          <a:p>
            <a:r>
              <a:rPr lang="en-US" sz="2000" dirty="0"/>
              <a:t>Answering</a:t>
            </a:r>
          </a:p>
        </p:txBody>
      </p:sp>
      <p:sp>
        <p:nvSpPr>
          <p:cNvPr id="48" name="Google Shape;414;p39">
            <a:extLst>
              <a:ext uri="{FF2B5EF4-FFF2-40B4-BE49-F238E27FC236}">
                <a16:creationId xmlns:a16="http://schemas.microsoft.com/office/drawing/2014/main" id="{75B56292-7348-CC4F-5684-0C2CFCA3ACE4}"/>
              </a:ext>
            </a:extLst>
          </p:cNvPr>
          <p:cNvSpPr txBox="1">
            <a:spLocks/>
          </p:cNvSpPr>
          <p:nvPr/>
        </p:nvSpPr>
        <p:spPr>
          <a:xfrm>
            <a:off x="6569042" y="3193308"/>
            <a:ext cx="200558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2000" dirty="0"/>
              <a:t>Text summary</a:t>
            </a:r>
          </a:p>
        </p:txBody>
      </p:sp>
      <p:sp>
        <p:nvSpPr>
          <p:cNvPr id="49" name="Google Shape;414;p39">
            <a:extLst>
              <a:ext uri="{FF2B5EF4-FFF2-40B4-BE49-F238E27FC236}">
                <a16:creationId xmlns:a16="http://schemas.microsoft.com/office/drawing/2014/main" id="{5BAD3BD2-F34D-E7F4-DD40-04D76B73C053}"/>
              </a:ext>
            </a:extLst>
          </p:cNvPr>
          <p:cNvSpPr txBox="1">
            <a:spLocks/>
          </p:cNvSpPr>
          <p:nvPr/>
        </p:nvSpPr>
        <p:spPr>
          <a:xfrm>
            <a:off x="5660083" y="4253812"/>
            <a:ext cx="152107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2000" dirty="0"/>
              <a:t>Innovation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15EF8-9104-6955-D845-715F67442650}"/>
              </a:ext>
            </a:extLst>
          </p:cNvPr>
          <p:cNvSpPr>
            <a:spLocks noGrp="1"/>
          </p:cNvSpPr>
          <p:nvPr>
            <p:ph type="title"/>
          </p:nvPr>
        </p:nvSpPr>
        <p:spPr>
          <a:xfrm>
            <a:off x="289068" y="349289"/>
            <a:ext cx="5801400" cy="723300"/>
          </a:xfrm>
        </p:spPr>
        <p:txBody>
          <a:bodyPr/>
          <a:lstStyle/>
          <a:p>
            <a:r>
              <a:rPr lang="en-US" dirty="0"/>
              <a:t>LSA vs. BERT</a:t>
            </a:r>
          </a:p>
        </p:txBody>
      </p:sp>
      <p:graphicFrame>
        <p:nvGraphicFramePr>
          <p:cNvPr id="5" name="Table 5">
            <a:extLst>
              <a:ext uri="{FF2B5EF4-FFF2-40B4-BE49-F238E27FC236}">
                <a16:creationId xmlns:a16="http://schemas.microsoft.com/office/drawing/2014/main" id="{42B9B974-C0C7-ADA2-EB86-9FD4E137878C}"/>
              </a:ext>
            </a:extLst>
          </p:cNvPr>
          <p:cNvGraphicFramePr>
            <a:graphicFrameLocks noGrp="1"/>
          </p:cNvGraphicFramePr>
          <p:nvPr>
            <p:extLst>
              <p:ext uri="{D42A27DB-BD31-4B8C-83A1-F6EECF244321}">
                <p14:modId xmlns:p14="http://schemas.microsoft.com/office/powerpoint/2010/main" val="2373694070"/>
              </p:ext>
            </p:extLst>
          </p:nvPr>
        </p:nvGraphicFramePr>
        <p:xfrm>
          <a:off x="894290" y="3516382"/>
          <a:ext cx="8048846" cy="741680"/>
        </p:xfrm>
        <a:graphic>
          <a:graphicData uri="http://schemas.openxmlformats.org/drawingml/2006/table">
            <a:tbl>
              <a:tblPr firstRow="1" bandRow="1">
                <a:tableStyleId>{3C2FFA5D-87B4-456A-9821-1D502468CF0F}</a:tableStyleId>
              </a:tblPr>
              <a:tblGrid>
                <a:gridCol w="8048846">
                  <a:extLst>
                    <a:ext uri="{9D8B030D-6E8A-4147-A177-3AD203B41FA5}">
                      <a16:colId xmlns:a16="http://schemas.microsoft.com/office/drawing/2014/main" val="2550815738"/>
                    </a:ext>
                  </a:extLst>
                </a:gridCol>
              </a:tblGrid>
              <a:tr h="370840">
                <a:tc>
                  <a:txBody>
                    <a:bodyPr/>
                    <a:lstStyle/>
                    <a:p>
                      <a:pPr algn="ctr"/>
                      <a:r>
                        <a:rPr lang="en-US" dirty="0">
                          <a:effectLst/>
                        </a:rPr>
                        <a:t>{'r': 0.7142857142857143, 'p': 0.625, 'f': 0.6666666616888889}</a:t>
                      </a:r>
                    </a:p>
                  </a:txBody>
                  <a:tcPr marT="19050" marB="19050" anchor="ctr"/>
                </a:tc>
                <a:extLst>
                  <a:ext uri="{0D108BD9-81ED-4DB2-BD59-A6C34878D82A}">
                    <a16:rowId xmlns:a16="http://schemas.microsoft.com/office/drawing/2014/main" val="1293008765"/>
                  </a:ext>
                </a:extLst>
              </a:tr>
              <a:tr h="370840">
                <a:tc>
                  <a:txBody>
                    <a:bodyPr/>
                    <a:lstStyle/>
                    <a:p>
                      <a:r>
                        <a:rPr lang="en-US" sz="1400" b="0" i="0" u="none" strike="noStrike" cap="none" dirty="0">
                          <a:solidFill>
                            <a:schemeClr val="dk1"/>
                          </a:solidFill>
                          <a:effectLst/>
                          <a:latin typeface="+mn-lt"/>
                          <a:ea typeface="+mn-ea"/>
                          <a:cs typeface="+mn-cs"/>
                          <a:sym typeface="Arial"/>
                        </a:rPr>
                        <a:t>{'rouge1': Score(precision=0.2857142857142857, recall=1.0, </a:t>
                      </a:r>
                      <a:r>
                        <a:rPr lang="en-US" sz="1400" b="0" i="0" u="none" strike="noStrike" cap="none" dirty="0" err="1">
                          <a:solidFill>
                            <a:schemeClr val="dk1"/>
                          </a:solidFill>
                          <a:effectLst/>
                          <a:latin typeface="+mn-lt"/>
                          <a:ea typeface="+mn-ea"/>
                          <a:cs typeface="+mn-cs"/>
                          <a:sym typeface="Arial"/>
                        </a:rPr>
                        <a:t>fmeasure</a:t>
                      </a:r>
                      <a:r>
                        <a:rPr lang="en-US" sz="1400" b="0" i="0" u="none" strike="noStrike" cap="none" dirty="0">
                          <a:solidFill>
                            <a:schemeClr val="dk1"/>
                          </a:solidFill>
                          <a:effectLst/>
                          <a:latin typeface="+mn-lt"/>
                          <a:ea typeface="+mn-ea"/>
                          <a:cs typeface="+mn-cs"/>
                          <a:sym typeface="Arial"/>
                        </a:rPr>
                        <a:t>=0.4444444444444445)}</a:t>
                      </a:r>
                    </a:p>
                  </a:txBody>
                  <a:tcPr/>
                </a:tc>
                <a:extLst>
                  <a:ext uri="{0D108BD9-81ED-4DB2-BD59-A6C34878D82A}">
                    <a16:rowId xmlns:a16="http://schemas.microsoft.com/office/drawing/2014/main" val="1766611459"/>
                  </a:ext>
                </a:extLst>
              </a:tr>
            </a:tbl>
          </a:graphicData>
        </a:graphic>
      </p:graphicFrame>
      <p:sp>
        <p:nvSpPr>
          <p:cNvPr id="8" name="TextBox 7">
            <a:extLst>
              <a:ext uri="{FF2B5EF4-FFF2-40B4-BE49-F238E27FC236}">
                <a16:creationId xmlns:a16="http://schemas.microsoft.com/office/drawing/2014/main" id="{6E6713F5-F53A-1C66-479D-09F4C467FB08}"/>
              </a:ext>
            </a:extLst>
          </p:cNvPr>
          <p:cNvSpPr txBox="1"/>
          <p:nvPr/>
        </p:nvSpPr>
        <p:spPr>
          <a:xfrm>
            <a:off x="147702" y="965340"/>
            <a:ext cx="8707230" cy="2382319"/>
          </a:xfrm>
          <a:prstGeom prst="rect">
            <a:avLst/>
          </a:prstGeom>
          <a:noFill/>
        </p:spPr>
        <p:txBody>
          <a:bodyPr wrap="square">
            <a:spAutoFit/>
          </a:bodyPr>
          <a:lstStyle/>
          <a:p>
            <a:pPr marL="228600" indent="-317500" fontAlgn="base">
              <a:lnSpc>
                <a:spcPct val="107000"/>
              </a:lnSpc>
              <a:buClr>
                <a:schemeClr val="lt1"/>
              </a:buClr>
              <a:buSzPts val="1400"/>
            </a:pPr>
            <a:r>
              <a:rPr lang="en-US" sz="1800" dirty="0">
                <a:solidFill>
                  <a:schemeClr val="lt1"/>
                </a:solidFill>
                <a:latin typeface="Calibri" panose="020F0502020204030204" pitchFamily="34" charset="0"/>
                <a:cs typeface="Arial" panose="020B0604020202020204" pitchFamily="34" charset="0"/>
                <a:sym typeface="IBM Plex Sans Medium"/>
              </a:rPr>
              <a:t>Precision score is used to measure the model performance in measuring the count of true positives in the correct manner out of all positive predictions made.</a:t>
            </a:r>
          </a:p>
          <a:p>
            <a:pPr marL="228600" indent="-317500" fontAlgn="base">
              <a:lnSpc>
                <a:spcPct val="107000"/>
              </a:lnSpc>
              <a:buClr>
                <a:schemeClr val="lt1"/>
              </a:buClr>
              <a:buSzPts val="1400"/>
            </a:pPr>
            <a:r>
              <a:rPr lang="en-US" sz="1800" dirty="0">
                <a:solidFill>
                  <a:schemeClr val="lt1"/>
                </a:solidFill>
                <a:latin typeface="Calibri" panose="020F0502020204030204" pitchFamily="34" charset="0"/>
                <a:cs typeface="Arial" panose="020B0604020202020204" pitchFamily="34" charset="0"/>
                <a:sym typeface="IBM Plex Sans Medium"/>
              </a:rPr>
              <a:t>Recall score is used to measure the model performance in terms of measuring the count of true positives in a correct manner out of all the actual positive values.</a:t>
            </a:r>
          </a:p>
          <a:p>
            <a:pPr marL="228600" indent="-317500" fontAlgn="base">
              <a:lnSpc>
                <a:spcPct val="107000"/>
              </a:lnSpc>
              <a:buClr>
                <a:schemeClr val="lt1"/>
              </a:buClr>
              <a:buSzPts val="1400"/>
            </a:pPr>
            <a:r>
              <a:rPr lang="en-US" sz="1800" dirty="0">
                <a:solidFill>
                  <a:schemeClr val="lt1"/>
                </a:solidFill>
                <a:latin typeface="Calibri" panose="020F0502020204030204" pitchFamily="34" charset="0"/>
                <a:cs typeface="Arial" panose="020B0604020202020204" pitchFamily="34" charset="0"/>
                <a:sym typeface="IBM Plex Sans Medium"/>
              </a:rPr>
              <a:t>F1-score is harmonic mean of precision and recall score and is used as a metrics in the scenarios where choosing either of precision or recall score can result in compromise in terms of model giving high false positives and false negatives respectively.</a:t>
            </a:r>
          </a:p>
          <a:p>
            <a:pPr algn="l" fontAlgn="base">
              <a:buFont typeface="Arial" panose="020B0604020202020204" pitchFamily="34" charset="0"/>
              <a:buChar char="•"/>
            </a:pPr>
            <a:endParaRPr lang="en-US" b="0" i="0" dirty="0">
              <a:solidFill>
                <a:srgbClr val="575757"/>
              </a:solidFill>
              <a:effectLst/>
              <a:latin typeface="georgia" panose="02040502050405020303" pitchFamily="18" charset="0"/>
            </a:endParaRPr>
          </a:p>
        </p:txBody>
      </p:sp>
    </p:spTree>
    <p:extLst>
      <p:ext uri="{BB962C8B-B14F-4D97-AF65-F5344CB8AC3E}">
        <p14:creationId xmlns:p14="http://schemas.microsoft.com/office/powerpoint/2010/main" val="1560870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0F6F-56D5-69F3-4CE9-AC7E1F349518}"/>
              </a:ext>
            </a:extLst>
          </p:cNvPr>
          <p:cNvSpPr>
            <a:spLocks noGrp="1"/>
          </p:cNvSpPr>
          <p:nvPr>
            <p:ph type="title"/>
          </p:nvPr>
        </p:nvSpPr>
        <p:spPr>
          <a:xfrm>
            <a:off x="140212" y="211065"/>
            <a:ext cx="5801400" cy="723300"/>
          </a:xfrm>
        </p:spPr>
        <p:txBody>
          <a:bodyPr/>
          <a:lstStyle/>
          <a:p>
            <a:r>
              <a:rPr lang="en-US" dirty="0"/>
              <a:t>Error Analysis</a:t>
            </a:r>
          </a:p>
        </p:txBody>
      </p:sp>
      <p:pic>
        <p:nvPicPr>
          <p:cNvPr id="1026" name="Picture 2">
            <a:extLst>
              <a:ext uri="{FF2B5EF4-FFF2-40B4-BE49-F238E27FC236}">
                <a16:creationId xmlns:a16="http://schemas.microsoft.com/office/drawing/2014/main" id="{5372D38B-3742-CF3D-A3D6-B2B614BC0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96" y="1650461"/>
            <a:ext cx="2199610" cy="2199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F32FA4-8C32-3976-B58E-7B2BCAB8F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390" y="934365"/>
            <a:ext cx="2199610" cy="2199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722AB-3E1B-5DA5-8C61-5701AFACC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136" y="1650460"/>
            <a:ext cx="2199611" cy="21996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A3255F3-207B-CBA9-DEAC-3C47C4464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747" y="934364"/>
            <a:ext cx="2199611" cy="219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0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6;p51">
            <a:extLst>
              <a:ext uri="{FF2B5EF4-FFF2-40B4-BE49-F238E27FC236}">
                <a16:creationId xmlns:a16="http://schemas.microsoft.com/office/drawing/2014/main" id="{22878093-43A8-7E8D-E68F-EEC716BA570E}"/>
              </a:ext>
            </a:extLst>
          </p:cNvPr>
          <p:cNvSpPr txBox="1">
            <a:spLocks/>
          </p:cNvSpPr>
          <p:nvPr/>
        </p:nvSpPr>
        <p:spPr>
          <a:xfrm>
            <a:off x="-119013" y="367077"/>
            <a:ext cx="8668102" cy="532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r>
              <a:rPr lang="en-US" sz="2400" b="1" dirty="0">
                <a:solidFill>
                  <a:schemeClr val="bg1"/>
                </a:solidFill>
                <a:effectLst/>
                <a:latin typeface="Courier New" panose="02070309020205020404" pitchFamily="49" charset="0"/>
              </a:rPr>
              <a:t>Let’s see what the machine managed to capture</a:t>
            </a:r>
          </a:p>
          <a:p>
            <a:br>
              <a:rPr lang="en-US" sz="2000" b="0" dirty="0">
                <a:solidFill>
                  <a:srgbClr val="000000"/>
                </a:solidFill>
                <a:effectLst/>
                <a:latin typeface="Courier New" panose="02070309020205020404" pitchFamily="49" charset="0"/>
              </a:rPr>
            </a:br>
            <a:endParaRPr lang="en-US" sz="2000" b="0" dirty="0">
              <a:solidFill>
                <a:srgbClr val="000000"/>
              </a:solidFill>
              <a:effectLst/>
              <a:latin typeface="Courier New" panose="02070309020205020404" pitchFamily="49" charset="0"/>
            </a:endParaRPr>
          </a:p>
          <a:p>
            <a:pPr marL="0" indent="0"/>
            <a:endParaRPr lang="en-US" sz="1600" dirty="0">
              <a:solidFill>
                <a:schemeClr val="bg1"/>
              </a:solidFill>
            </a:endParaRPr>
          </a:p>
          <a:p>
            <a:pPr marL="0" indent="0"/>
            <a:endParaRPr lang="en-US" sz="1600" dirty="0">
              <a:solidFill>
                <a:schemeClr val="bg1"/>
              </a:solidFill>
            </a:endParaRPr>
          </a:p>
        </p:txBody>
      </p:sp>
      <p:pic>
        <p:nvPicPr>
          <p:cNvPr id="3074" name="Picture 2">
            <a:extLst>
              <a:ext uri="{FF2B5EF4-FFF2-40B4-BE49-F238E27FC236}">
                <a16:creationId xmlns:a16="http://schemas.microsoft.com/office/drawing/2014/main" id="{F9FEA00B-BE42-07D1-2303-E076ACBBC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46" y="915122"/>
            <a:ext cx="2204675" cy="220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144D6BE-20A5-45B4-B19F-FEA3F05B9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321" y="2811729"/>
            <a:ext cx="2204675" cy="22046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B8D6FAA-11BA-31FF-2228-42F3AF6E1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996" y="887235"/>
            <a:ext cx="2204675" cy="19244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368129D-2C57-C5E9-5C76-7C3850E5B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043" y="2811729"/>
            <a:ext cx="2204675" cy="220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158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C9A5B-64E3-4613-70DF-01D76BE06B91}"/>
              </a:ext>
            </a:extLst>
          </p:cNvPr>
          <p:cNvSpPr>
            <a:spLocks noGrp="1"/>
          </p:cNvSpPr>
          <p:nvPr>
            <p:ph type="title"/>
          </p:nvPr>
        </p:nvSpPr>
        <p:spPr>
          <a:xfrm>
            <a:off x="306234" y="399505"/>
            <a:ext cx="5631858" cy="723300"/>
          </a:xfrm>
        </p:spPr>
        <p:txBody>
          <a:bodyPr/>
          <a:lstStyle/>
          <a:p>
            <a:r>
              <a:rPr lang="en-US" sz="2000" b="1" dirty="0">
                <a:solidFill>
                  <a:schemeClr val="bg1"/>
                </a:solidFill>
                <a:effectLst/>
                <a:latin typeface="Courier New" panose="02070309020205020404" pitchFamily="49" charset="0"/>
              </a:rPr>
              <a:t>Let’s see what the machine managed to capture</a:t>
            </a:r>
            <a:br>
              <a:rPr lang="en-US" sz="2000" b="1" dirty="0">
                <a:solidFill>
                  <a:schemeClr val="bg1"/>
                </a:solidFill>
                <a:effectLst/>
                <a:latin typeface="Courier New" panose="02070309020205020404" pitchFamily="49" charset="0"/>
              </a:rPr>
            </a:br>
            <a:endParaRPr lang="en-US" sz="2000" dirty="0"/>
          </a:p>
        </p:txBody>
      </p:sp>
      <p:sp>
        <p:nvSpPr>
          <p:cNvPr id="4" name="Google Shape;686;p51">
            <a:extLst>
              <a:ext uri="{FF2B5EF4-FFF2-40B4-BE49-F238E27FC236}">
                <a16:creationId xmlns:a16="http://schemas.microsoft.com/office/drawing/2014/main" id="{B3389534-D087-E33E-FD44-9CDF58E96523}"/>
              </a:ext>
            </a:extLst>
          </p:cNvPr>
          <p:cNvSpPr txBox="1">
            <a:spLocks/>
          </p:cNvSpPr>
          <p:nvPr/>
        </p:nvSpPr>
        <p:spPr>
          <a:xfrm>
            <a:off x="-130782" y="1323754"/>
            <a:ext cx="9274782" cy="2495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algn="l">
              <a:buFont typeface="Arial" panose="020B0604020202020204" pitchFamily="34" charset="0"/>
              <a:buChar char="•"/>
            </a:pPr>
            <a:r>
              <a:rPr lang="en-US" sz="1600" b="0" dirty="0">
                <a:solidFill>
                  <a:schemeClr val="bg1"/>
                </a:solidFill>
                <a:effectLst/>
                <a:latin typeface="+mj-lt"/>
              </a:rPr>
              <a:t>Machine is focused more on names of news outlets and names of stock markets more than words correlated with the business world</a:t>
            </a:r>
          </a:p>
          <a:p>
            <a:pPr algn="l">
              <a:buFont typeface="Arial" panose="020B0604020202020204" pitchFamily="34" charset="0"/>
              <a:buChar char="•"/>
            </a:pPr>
            <a:r>
              <a:rPr lang="en-US" sz="1600" b="0" dirty="0">
                <a:solidFill>
                  <a:schemeClr val="bg1"/>
                </a:solidFill>
                <a:effectLst/>
                <a:latin typeface="+mj-lt"/>
              </a:rPr>
              <a:t>The human summary focused on what is going to happen and when while the machine was distracted to flashy news titles like Amazing, Go, News.</a:t>
            </a:r>
          </a:p>
          <a:p>
            <a:pPr algn="l">
              <a:buFont typeface="Arial" panose="020B0604020202020204" pitchFamily="34" charset="0"/>
              <a:buChar char="•"/>
            </a:pPr>
            <a:r>
              <a:rPr lang="en-US" sz="1600" b="0" dirty="0">
                <a:solidFill>
                  <a:schemeClr val="bg1"/>
                </a:solidFill>
                <a:effectLst/>
                <a:latin typeface="+mj-lt"/>
              </a:rPr>
              <a:t>The human summary focused on food safety and the diseases related to corruption of food crops while the machine was distracted by where the news was found like twitter, podcast or website, but still managed to capture scary and rights which are in a way related to the topics in this rows but not enough.</a:t>
            </a:r>
          </a:p>
          <a:p>
            <a:pPr algn="l">
              <a:buFont typeface="Arial" panose="020B0604020202020204" pitchFamily="34" charset="0"/>
              <a:buChar char="•"/>
            </a:pPr>
            <a:r>
              <a:rPr lang="en-US" sz="1600" dirty="0">
                <a:solidFill>
                  <a:schemeClr val="bg1"/>
                </a:solidFill>
                <a:latin typeface="+mj-lt"/>
              </a:rPr>
              <a:t>M</a:t>
            </a:r>
            <a:r>
              <a:rPr lang="en-US" sz="1600" b="0" dirty="0">
                <a:solidFill>
                  <a:schemeClr val="bg1"/>
                </a:solidFill>
                <a:effectLst/>
                <a:latin typeface="+mj-lt"/>
              </a:rPr>
              <a:t>achine seemed to have focused on unnecessary details </a:t>
            </a:r>
            <a:r>
              <a:rPr lang="en-US" sz="1600" b="0" dirty="0" err="1">
                <a:solidFill>
                  <a:schemeClr val="bg1"/>
                </a:solidFill>
                <a:effectLst/>
                <a:latin typeface="+mj-lt"/>
              </a:rPr>
              <a:t>here,that</a:t>
            </a:r>
            <a:r>
              <a:rPr lang="en-US" sz="1600" b="0" dirty="0">
                <a:solidFill>
                  <a:schemeClr val="bg1"/>
                </a:solidFill>
                <a:effectLst/>
                <a:latin typeface="+mj-lt"/>
              </a:rPr>
              <a:t> may be included in an article but focusing on the importance of technology instead of the real news like google did so or Apple released something new.</a:t>
            </a:r>
          </a:p>
          <a:p>
            <a:pPr algn="l"/>
            <a:endParaRPr lang="en-US" b="0" dirty="0">
              <a:solidFill>
                <a:schemeClr val="bg1"/>
              </a:solidFill>
              <a:effectLst/>
              <a:latin typeface="Courier New" panose="02070309020205020404" pitchFamily="49" charset="0"/>
            </a:endParaRPr>
          </a:p>
          <a:p>
            <a:pPr algn="l"/>
            <a:endParaRPr lang="en-US" b="0" dirty="0">
              <a:solidFill>
                <a:schemeClr val="bg1"/>
              </a:solidFill>
              <a:effectLst/>
              <a:latin typeface="Courier New" panose="02070309020205020404" pitchFamily="49" charset="0"/>
            </a:endParaRPr>
          </a:p>
          <a:p>
            <a:br>
              <a:rPr lang="en-US" sz="2000" b="0" dirty="0">
                <a:solidFill>
                  <a:srgbClr val="000000"/>
                </a:solidFill>
                <a:effectLst/>
                <a:latin typeface="Courier New" panose="02070309020205020404" pitchFamily="49" charset="0"/>
              </a:rPr>
            </a:br>
            <a:endParaRPr lang="en-US" sz="2000" b="0" dirty="0">
              <a:solidFill>
                <a:srgbClr val="000000"/>
              </a:solidFill>
              <a:effectLst/>
              <a:latin typeface="Courier New" panose="02070309020205020404" pitchFamily="49" charset="0"/>
            </a:endParaRPr>
          </a:p>
          <a:p>
            <a:pPr marL="0" indent="0"/>
            <a:endParaRPr lang="en-US" sz="1600" dirty="0">
              <a:solidFill>
                <a:schemeClr val="bg1"/>
              </a:solidFill>
            </a:endParaRPr>
          </a:p>
          <a:p>
            <a:pPr marL="0" indent="0"/>
            <a:endParaRPr lang="en-US" sz="1600" dirty="0">
              <a:solidFill>
                <a:schemeClr val="bg1"/>
              </a:solidFill>
            </a:endParaRPr>
          </a:p>
        </p:txBody>
      </p:sp>
    </p:spTree>
    <p:extLst>
      <p:ext uri="{BB962C8B-B14F-4D97-AF65-F5344CB8AC3E}">
        <p14:creationId xmlns:p14="http://schemas.microsoft.com/office/powerpoint/2010/main" val="3418533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6" name="Google Shape;726;p52"/>
          <p:cNvGrpSpPr/>
          <p:nvPr/>
        </p:nvGrpSpPr>
        <p:grpSpPr>
          <a:xfrm>
            <a:off x="456247" y="524276"/>
            <a:ext cx="4052333" cy="1857418"/>
            <a:chOff x="713100" y="1597775"/>
            <a:chExt cx="5712625" cy="3217500"/>
          </a:xfrm>
        </p:grpSpPr>
        <p:sp>
          <p:nvSpPr>
            <p:cNvPr id="727" name="Google Shape;727;p52"/>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2"/>
          <p:cNvSpPr txBox="1">
            <a:spLocks noGrp="1"/>
          </p:cNvSpPr>
          <p:nvPr>
            <p:ph type="title"/>
          </p:nvPr>
        </p:nvSpPr>
        <p:spPr>
          <a:xfrm>
            <a:off x="1101807" y="726693"/>
            <a:ext cx="2662876" cy="686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Chat bot </a:t>
            </a:r>
            <a:endParaRPr dirty="0"/>
          </a:p>
        </p:txBody>
      </p:sp>
      <p:sp>
        <p:nvSpPr>
          <p:cNvPr id="730" name="Google Shape;730;p52"/>
          <p:cNvSpPr txBox="1">
            <a:spLocks noGrp="1"/>
          </p:cNvSpPr>
          <p:nvPr>
            <p:ph type="subTitle" idx="1"/>
          </p:nvPr>
        </p:nvSpPr>
        <p:spPr>
          <a:xfrm>
            <a:off x="711479" y="1328836"/>
            <a:ext cx="3531870" cy="963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 and answering system  that extracts the answer from the text summary from Bert and LSA.</a:t>
            </a:r>
            <a:endParaRPr dirty="0"/>
          </a:p>
        </p:txBody>
      </p:sp>
      <p:pic>
        <p:nvPicPr>
          <p:cNvPr id="7" name="Picture 6">
            <a:extLst>
              <a:ext uri="{FF2B5EF4-FFF2-40B4-BE49-F238E27FC236}">
                <a16:creationId xmlns:a16="http://schemas.microsoft.com/office/drawing/2014/main" id="{58DE7D2C-CD73-EF46-ABFF-B50809851F11}"/>
              </a:ext>
            </a:extLst>
          </p:cNvPr>
          <p:cNvPicPr>
            <a:picLocks noChangeAspect="1"/>
          </p:cNvPicPr>
          <p:nvPr/>
        </p:nvPicPr>
        <p:blipFill>
          <a:blip r:embed="rId3"/>
          <a:stretch>
            <a:fillRect/>
          </a:stretch>
        </p:blipFill>
        <p:spPr>
          <a:xfrm>
            <a:off x="4972462" y="1743481"/>
            <a:ext cx="4052333" cy="3257210"/>
          </a:xfrm>
          <a:prstGeom prst="rect">
            <a:avLst/>
          </a:prstGeom>
        </p:spPr>
      </p:pic>
      <p:pic>
        <p:nvPicPr>
          <p:cNvPr id="3" name="Picture 2">
            <a:extLst>
              <a:ext uri="{FF2B5EF4-FFF2-40B4-BE49-F238E27FC236}">
                <a16:creationId xmlns:a16="http://schemas.microsoft.com/office/drawing/2014/main" id="{7737AC02-227C-8576-737B-13A40E333FED}"/>
              </a:ext>
            </a:extLst>
          </p:cNvPr>
          <p:cNvPicPr>
            <a:picLocks noChangeAspect="1"/>
          </p:cNvPicPr>
          <p:nvPr/>
        </p:nvPicPr>
        <p:blipFill>
          <a:blip r:embed="rId4"/>
          <a:stretch>
            <a:fillRect/>
          </a:stretch>
        </p:blipFill>
        <p:spPr>
          <a:xfrm>
            <a:off x="1023899" y="2511967"/>
            <a:ext cx="3219450" cy="504825"/>
          </a:xfrm>
          <a:prstGeom prst="rect">
            <a:avLst/>
          </a:prstGeom>
        </p:spPr>
      </p:pic>
      <p:pic>
        <p:nvPicPr>
          <p:cNvPr id="5" name="Picture 4">
            <a:extLst>
              <a:ext uri="{FF2B5EF4-FFF2-40B4-BE49-F238E27FC236}">
                <a16:creationId xmlns:a16="http://schemas.microsoft.com/office/drawing/2014/main" id="{4629AC3D-6160-604D-FEB4-8E3DFBCE09A8}"/>
              </a:ext>
            </a:extLst>
          </p:cNvPr>
          <p:cNvPicPr>
            <a:picLocks noChangeAspect="1"/>
          </p:cNvPicPr>
          <p:nvPr/>
        </p:nvPicPr>
        <p:blipFill>
          <a:blip r:embed="rId5"/>
          <a:stretch>
            <a:fillRect/>
          </a:stretch>
        </p:blipFill>
        <p:spPr>
          <a:xfrm>
            <a:off x="32453" y="3106242"/>
            <a:ext cx="4940009" cy="5451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6" name="Google Shape;726;p52"/>
          <p:cNvGrpSpPr/>
          <p:nvPr/>
        </p:nvGrpSpPr>
        <p:grpSpPr>
          <a:xfrm>
            <a:off x="456247" y="524276"/>
            <a:ext cx="4052333" cy="1857418"/>
            <a:chOff x="713100" y="1597775"/>
            <a:chExt cx="5712625" cy="3217500"/>
          </a:xfrm>
        </p:grpSpPr>
        <p:sp>
          <p:nvSpPr>
            <p:cNvPr id="727" name="Google Shape;727;p52"/>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2"/>
          <p:cNvSpPr txBox="1">
            <a:spLocks noGrp="1"/>
          </p:cNvSpPr>
          <p:nvPr>
            <p:ph type="title"/>
          </p:nvPr>
        </p:nvSpPr>
        <p:spPr>
          <a:xfrm>
            <a:off x="1101807" y="623419"/>
            <a:ext cx="2662876" cy="686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Innovation</a:t>
            </a:r>
            <a:endParaRPr dirty="0"/>
          </a:p>
        </p:txBody>
      </p:sp>
      <p:sp>
        <p:nvSpPr>
          <p:cNvPr id="730" name="Google Shape;730;p52"/>
          <p:cNvSpPr txBox="1">
            <a:spLocks noGrp="1"/>
          </p:cNvSpPr>
          <p:nvPr>
            <p:ph type="subTitle" idx="1"/>
          </p:nvPr>
        </p:nvSpPr>
        <p:spPr>
          <a:xfrm>
            <a:off x="878374" y="1304624"/>
            <a:ext cx="3531870" cy="963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Innovation is machine language translation on the summary or the original text, from English language to German, Chinese, and Arabic languages.</a:t>
            </a:r>
          </a:p>
        </p:txBody>
      </p:sp>
      <p:graphicFrame>
        <p:nvGraphicFramePr>
          <p:cNvPr id="4" name="Table 5">
            <a:extLst>
              <a:ext uri="{FF2B5EF4-FFF2-40B4-BE49-F238E27FC236}">
                <a16:creationId xmlns:a16="http://schemas.microsoft.com/office/drawing/2014/main" id="{D58B364D-83FF-E8B8-04B1-7DDC5BE46128}"/>
              </a:ext>
            </a:extLst>
          </p:cNvPr>
          <p:cNvGraphicFramePr>
            <a:graphicFrameLocks noGrp="1"/>
          </p:cNvGraphicFramePr>
          <p:nvPr>
            <p:extLst>
              <p:ext uri="{D42A27DB-BD31-4B8C-83A1-F6EECF244321}">
                <p14:modId xmlns:p14="http://schemas.microsoft.com/office/powerpoint/2010/main" val="1846391061"/>
              </p:ext>
            </p:extLst>
          </p:nvPr>
        </p:nvGraphicFramePr>
        <p:xfrm>
          <a:off x="2433245" y="2469543"/>
          <a:ext cx="6096000" cy="259588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212616212"/>
                    </a:ext>
                  </a:extLst>
                </a:gridCol>
              </a:tblGrid>
              <a:tr h="370840">
                <a:tc>
                  <a:txBody>
                    <a:bodyPr/>
                    <a:lstStyle/>
                    <a:p>
                      <a:pPr algn="ctr"/>
                      <a:r>
                        <a:rPr lang="en-US" dirty="0"/>
                        <a:t>Original text to Translate</a:t>
                      </a:r>
                    </a:p>
                  </a:txBody>
                  <a:tcPr/>
                </a:tc>
                <a:extLst>
                  <a:ext uri="{0D108BD9-81ED-4DB2-BD59-A6C34878D82A}">
                    <a16:rowId xmlns:a16="http://schemas.microsoft.com/office/drawing/2014/main" val="108411847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lt1"/>
                          </a:solidFill>
                          <a:sym typeface="Arial"/>
                        </a:rPr>
                        <a:t>The energy giant says it is committed to cleaning up the Dan River spill site and will not increase customer rates to cover the expense.\</a:t>
                      </a:r>
                      <a:r>
                        <a:rPr lang="en-US" sz="1400" b="0" u="none" strike="noStrike" cap="none" dirty="0" err="1">
                          <a:solidFill>
                            <a:schemeClr val="lt1"/>
                          </a:solidFill>
                          <a:sym typeface="Arial"/>
                        </a:rPr>
                        <a:t>nDuke</a:t>
                      </a:r>
                      <a:r>
                        <a:rPr lang="en-US" sz="1400" b="0" u="none" strike="noStrike" cap="none" dirty="0">
                          <a:solidFill>
                            <a:schemeClr val="lt1"/>
                          </a:solidFill>
                          <a:sym typeface="Arial"/>
                        </a:rPr>
                        <a:t> Energy is adding a new element to dealing with its coal ash basins.\</a:t>
                      </a:r>
                      <a:r>
                        <a:rPr lang="en-US" sz="1400" b="0" u="none" strike="noStrike" cap="none" dirty="0" err="1">
                          <a:solidFill>
                            <a:schemeClr val="lt1"/>
                          </a:solidFill>
                          <a:sym typeface="Arial"/>
                        </a:rPr>
                        <a:t>nWednesday</a:t>
                      </a:r>
                      <a:r>
                        <a:rPr lang="en-US" sz="1400" b="0" u="none" strike="noStrike" cap="none" dirty="0">
                          <a:solidFill>
                            <a:schemeClr val="lt1"/>
                          </a:solidFill>
                          <a:sym typeface="Arial"/>
                        </a:rPr>
                        <a:t>, the company announced it will hire an independent team of engineers to review the condition of its sites.\</a:t>
                      </a:r>
                      <a:r>
                        <a:rPr lang="en-US" sz="1400" b="0" u="none" strike="noStrike" cap="none" dirty="0" err="1">
                          <a:solidFill>
                            <a:schemeClr val="lt1"/>
                          </a:solidFill>
                          <a:sym typeface="Arial"/>
                        </a:rPr>
                        <a:t>nSpokesman</a:t>
                      </a:r>
                      <a:r>
                        <a:rPr lang="en-US" sz="1400" b="0" u="none" strike="noStrike" cap="none" dirty="0">
                          <a:solidFill>
                            <a:schemeClr val="lt1"/>
                          </a:solidFill>
                          <a:sym typeface="Arial"/>
                        </a:rPr>
                        <a:t> Dave Scanzoni says the team will begin working as soon as North Carolina’s Governor Pat McCrory approves the company’s proposal.\n If we see any issues that need to be addressed, we’ll take care of them </a:t>
                      </a:r>
                      <a:r>
                        <a:rPr lang="en-US" sz="1400" b="0" u="none" strike="noStrike" cap="none" dirty="0" err="1">
                          <a:solidFill>
                            <a:schemeClr val="lt1"/>
                          </a:solidFill>
                          <a:sym typeface="Arial"/>
                        </a:rPr>
                        <a:t>immediately.”This</a:t>
                      </a:r>
                      <a:r>
                        <a:rPr lang="en-US" sz="1400" b="0" u="none" strike="noStrike" cap="none" dirty="0">
                          <a:solidFill>
                            <a:schemeClr val="lt1"/>
                          </a:solidFill>
                          <a:sym typeface="Arial"/>
                        </a:rPr>
                        <a:t> effort is in response the Dan River spill on February 2.</a:t>
                      </a:r>
                    </a:p>
                    <a:p>
                      <a:endParaRPr lang="en-US" dirty="0"/>
                    </a:p>
                  </a:txBody>
                  <a:tcPr/>
                </a:tc>
                <a:extLst>
                  <a:ext uri="{0D108BD9-81ED-4DB2-BD59-A6C34878D82A}">
                    <a16:rowId xmlns:a16="http://schemas.microsoft.com/office/drawing/2014/main" val="1100754982"/>
                  </a:ext>
                </a:extLst>
              </a:tr>
            </a:tbl>
          </a:graphicData>
        </a:graphic>
      </p:graphicFrame>
    </p:spTree>
    <p:extLst>
      <p:ext uri="{BB962C8B-B14F-4D97-AF65-F5344CB8AC3E}">
        <p14:creationId xmlns:p14="http://schemas.microsoft.com/office/powerpoint/2010/main" val="3038278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6" name="Google Shape;726;p52"/>
          <p:cNvGrpSpPr/>
          <p:nvPr/>
        </p:nvGrpSpPr>
        <p:grpSpPr>
          <a:xfrm>
            <a:off x="151881" y="521011"/>
            <a:ext cx="3612802" cy="965698"/>
            <a:chOff x="713100" y="1597775"/>
            <a:chExt cx="5712625" cy="3217500"/>
          </a:xfrm>
        </p:grpSpPr>
        <p:sp>
          <p:nvSpPr>
            <p:cNvPr id="727" name="Google Shape;727;p52"/>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2"/>
          <p:cNvSpPr txBox="1">
            <a:spLocks noGrp="1"/>
          </p:cNvSpPr>
          <p:nvPr>
            <p:ph type="title"/>
          </p:nvPr>
        </p:nvSpPr>
        <p:spPr>
          <a:xfrm>
            <a:off x="670679" y="613353"/>
            <a:ext cx="2662876" cy="686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Innovation</a:t>
            </a:r>
            <a:endParaRPr dirty="0"/>
          </a:p>
        </p:txBody>
      </p:sp>
      <p:graphicFrame>
        <p:nvGraphicFramePr>
          <p:cNvPr id="12" name="Table 12">
            <a:extLst>
              <a:ext uri="{FF2B5EF4-FFF2-40B4-BE49-F238E27FC236}">
                <a16:creationId xmlns:a16="http://schemas.microsoft.com/office/drawing/2014/main" id="{75D2C0ED-8D63-3507-11D4-318663F60F2A}"/>
              </a:ext>
            </a:extLst>
          </p:cNvPr>
          <p:cNvGraphicFramePr>
            <a:graphicFrameLocks noGrp="1"/>
          </p:cNvGraphicFramePr>
          <p:nvPr>
            <p:extLst>
              <p:ext uri="{D42A27DB-BD31-4B8C-83A1-F6EECF244321}">
                <p14:modId xmlns:p14="http://schemas.microsoft.com/office/powerpoint/2010/main" val="1218970358"/>
              </p:ext>
            </p:extLst>
          </p:nvPr>
        </p:nvGraphicFramePr>
        <p:xfrm>
          <a:off x="2670049" y="1827336"/>
          <a:ext cx="6096000" cy="259588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40176168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English to German Translation</a:t>
                      </a:r>
                    </a:p>
                  </a:txBody>
                  <a:tcPr/>
                </a:tc>
                <a:extLst>
                  <a:ext uri="{0D108BD9-81ED-4DB2-BD59-A6C34878D82A}">
                    <a16:rowId xmlns:a16="http://schemas.microsoft.com/office/drawing/2014/main" val="625843003"/>
                  </a:ext>
                </a:extLst>
              </a:tr>
              <a:tr h="370840">
                <a:tc>
                  <a:txBody>
                    <a:bodyPr/>
                    <a:lstStyle/>
                    <a:p>
                      <a:r>
                        <a:rPr lang="de-DE" sz="1400" b="0" i="0" u="none" strike="noStrike" cap="none" dirty="0">
                          <a:solidFill>
                            <a:schemeClr val="dk1"/>
                          </a:solidFill>
                          <a:effectLst/>
                          <a:latin typeface="+mn-lt"/>
                          <a:ea typeface="+mn-ea"/>
                          <a:cs typeface="+mn-cs"/>
                          <a:sym typeface="Arial"/>
                        </a:rPr>
                        <a:t>Der Energieriese sagt, dass es sich zur Reinigung der Dan River Spill Website verpflichtet und wird nicht die Kundenpreise erhöhen, um die Kosten zu decken. Duke Energy fügt ein neues Element in den Umgang mit seinen Kohleasche Becken. Mittwoch, das Unternehmen kündigte an, es wird ein unabhängiges Team von Ingenieuren zu mieten, um den Zustand seiner Standorte zu überprüfen. Sprecher Dave Scanzoni sagt, dass das Team beginnt zu arbeiten, sobald North Carolina Gouverneur Pat McCrory genehmigt den Vorschlag des Unternehmens. Wenn wir irgendwelche Probleme sehen, die behandelt werden müssen, werden wir uns sofort um sie kümmern.</a:t>
                      </a:r>
                      <a:endParaRPr lang="en-US" dirty="0"/>
                    </a:p>
                  </a:txBody>
                  <a:tcPr/>
                </a:tc>
                <a:extLst>
                  <a:ext uri="{0D108BD9-81ED-4DB2-BD59-A6C34878D82A}">
                    <a16:rowId xmlns:a16="http://schemas.microsoft.com/office/drawing/2014/main" val="3781756633"/>
                  </a:ext>
                </a:extLst>
              </a:tr>
            </a:tbl>
          </a:graphicData>
        </a:graphic>
      </p:graphicFrame>
    </p:spTree>
    <p:extLst>
      <p:ext uri="{BB962C8B-B14F-4D97-AF65-F5344CB8AC3E}">
        <p14:creationId xmlns:p14="http://schemas.microsoft.com/office/powerpoint/2010/main" val="2573570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6" name="Google Shape;726;p52"/>
          <p:cNvGrpSpPr/>
          <p:nvPr/>
        </p:nvGrpSpPr>
        <p:grpSpPr>
          <a:xfrm>
            <a:off x="151881" y="521011"/>
            <a:ext cx="3612802" cy="965698"/>
            <a:chOff x="713100" y="1597775"/>
            <a:chExt cx="5712625" cy="3217500"/>
          </a:xfrm>
        </p:grpSpPr>
        <p:sp>
          <p:nvSpPr>
            <p:cNvPr id="727" name="Google Shape;727;p52"/>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2"/>
          <p:cNvSpPr txBox="1">
            <a:spLocks noGrp="1"/>
          </p:cNvSpPr>
          <p:nvPr>
            <p:ph type="title"/>
          </p:nvPr>
        </p:nvSpPr>
        <p:spPr>
          <a:xfrm>
            <a:off x="670679" y="613353"/>
            <a:ext cx="2662876" cy="686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Innovation</a:t>
            </a:r>
            <a:endParaRPr dirty="0"/>
          </a:p>
        </p:txBody>
      </p:sp>
      <p:graphicFrame>
        <p:nvGraphicFramePr>
          <p:cNvPr id="12" name="Table 12">
            <a:extLst>
              <a:ext uri="{FF2B5EF4-FFF2-40B4-BE49-F238E27FC236}">
                <a16:creationId xmlns:a16="http://schemas.microsoft.com/office/drawing/2014/main" id="{75D2C0ED-8D63-3507-11D4-318663F60F2A}"/>
              </a:ext>
            </a:extLst>
          </p:cNvPr>
          <p:cNvGraphicFramePr>
            <a:graphicFrameLocks noGrp="1"/>
          </p:cNvGraphicFramePr>
          <p:nvPr>
            <p:extLst>
              <p:ext uri="{D42A27DB-BD31-4B8C-83A1-F6EECF244321}">
                <p14:modId xmlns:p14="http://schemas.microsoft.com/office/powerpoint/2010/main" val="1739594808"/>
              </p:ext>
            </p:extLst>
          </p:nvPr>
        </p:nvGraphicFramePr>
        <p:xfrm>
          <a:off x="2670049" y="1827336"/>
          <a:ext cx="6096000" cy="210312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4017616802"/>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English to Chinese Translation</a:t>
                      </a:r>
                    </a:p>
                    <a:p>
                      <a:endParaRPr lang="en-US" dirty="0"/>
                    </a:p>
                  </a:txBody>
                  <a:tcPr/>
                </a:tc>
                <a:extLst>
                  <a:ext uri="{0D108BD9-81ED-4DB2-BD59-A6C34878D82A}">
                    <a16:rowId xmlns:a16="http://schemas.microsoft.com/office/drawing/2014/main" val="625843003"/>
                  </a:ext>
                </a:extLst>
              </a:tr>
              <a:tr h="370840">
                <a:tc>
                  <a:txBody>
                    <a:bodyPr/>
                    <a:lstStyle/>
                    <a:p>
                      <a:r>
                        <a:rPr lang="zh-CN" altLang="en-US" sz="1400" b="0" i="0" u="none" strike="noStrike" cap="none" dirty="0">
                          <a:solidFill>
                            <a:schemeClr val="dk1"/>
                          </a:solidFill>
                          <a:effectLst/>
                          <a:latin typeface="+mn-lt"/>
                          <a:ea typeface="+mn-ea"/>
                          <a:cs typeface="+mn-cs"/>
                          <a:sym typeface="Arial"/>
                        </a:rPr>
                        <a:t>能源巨人说</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该公司致力于清理丹河溢漏点</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不会提高客户费率以支付费用。 杜克能源公司正在为其煤灰盆地的处理增加一个新的要素。 星期三</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该公司宣布它将雇用一个独立的工程师小组来审查其矿址的状况。 发言人戴夫</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斯坎佐尼说</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该小组将在北卡罗来纳州州长帕特</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麦克罗里批准该公司提案后立即开始工作。 如果我们看到任何需要解决的问题</a:t>
                      </a:r>
                      <a:r>
                        <a:rPr lang="en-US" altLang="zh-CN" sz="1400" b="0" i="0" u="none" strike="noStrike" cap="none" dirty="0">
                          <a:solidFill>
                            <a:schemeClr val="dk1"/>
                          </a:solidFill>
                          <a:effectLst/>
                          <a:latin typeface="+mn-lt"/>
                          <a:ea typeface="+mn-ea"/>
                          <a:cs typeface="+mn-cs"/>
                          <a:sym typeface="Arial"/>
                        </a:rPr>
                        <a:t>,</a:t>
                      </a:r>
                      <a:r>
                        <a:rPr lang="zh-CN" altLang="en-US" sz="1400" b="0" i="0" u="none" strike="noStrike" cap="none" dirty="0">
                          <a:solidFill>
                            <a:schemeClr val="dk1"/>
                          </a:solidFill>
                          <a:effectLst/>
                          <a:latin typeface="+mn-lt"/>
                          <a:ea typeface="+mn-ea"/>
                          <a:cs typeface="+mn-cs"/>
                          <a:sym typeface="Arial"/>
                        </a:rPr>
                        <a:t>我们将立即处理。 “这一努力是为了应对</a:t>
                      </a:r>
                      <a:r>
                        <a:rPr lang="en-US" altLang="zh-CN" sz="1400" b="0" i="0" u="none" strike="noStrike" cap="none" dirty="0">
                          <a:solidFill>
                            <a:schemeClr val="dk1"/>
                          </a:solidFill>
                          <a:effectLst/>
                          <a:latin typeface="+mn-lt"/>
                          <a:ea typeface="+mn-ea"/>
                          <a:cs typeface="+mn-cs"/>
                          <a:sym typeface="Arial"/>
                        </a:rPr>
                        <a:t>2</a:t>
                      </a:r>
                      <a:r>
                        <a:rPr lang="zh-CN" altLang="en-US" sz="1400" b="0" i="0" u="none" strike="noStrike" cap="none" dirty="0">
                          <a:solidFill>
                            <a:schemeClr val="dk1"/>
                          </a:solidFill>
                          <a:effectLst/>
                          <a:latin typeface="+mn-lt"/>
                          <a:ea typeface="+mn-ea"/>
                          <a:cs typeface="+mn-cs"/>
                          <a:sym typeface="Arial"/>
                        </a:rPr>
                        <a:t>月</a:t>
                      </a:r>
                      <a:r>
                        <a:rPr lang="en-US" altLang="zh-CN" sz="1400" b="0" i="0" u="none" strike="noStrike" cap="none" dirty="0">
                          <a:solidFill>
                            <a:schemeClr val="dk1"/>
                          </a:solidFill>
                          <a:effectLst/>
                          <a:latin typeface="+mn-lt"/>
                          <a:ea typeface="+mn-ea"/>
                          <a:cs typeface="+mn-cs"/>
                          <a:sym typeface="Arial"/>
                        </a:rPr>
                        <a:t>2</a:t>
                      </a:r>
                      <a:r>
                        <a:rPr lang="zh-CN" altLang="en-US" sz="1400" b="0" i="0" u="none" strike="noStrike" cap="none" dirty="0">
                          <a:solidFill>
                            <a:schemeClr val="dk1"/>
                          </a:solidFill>
                          <a:effectLst/>
                          <a:latin typeface="+mn-lt"/>
                          <a:ea typeface="+mn-ea"/>
                          <a:cs typeface="+mn-cs"/>
                          <a:sym typeface="Arial"/>
                        </a:rPr>
                        <a:t>日丹河泄漏事件。 ” </a:t>
                      </a:r>
                    </a:p>
                    <a:p>
                      <a:endParaRPr lang="en-US" dirty="0"/>
                    </a:p>
                  </a:txBody>
                  <a:tcPr/>
                </a:tc>
                <a:extLst>
                  <a:ext uri="{0D108BD9-81ED-4DB2-BD59-A6C34878D82A}">
                    <a16:rowId xmlns:a16="http://schemas.microsoft.com/office/drawing/2014/main" val="3781756633"/>
                  </a:ext>
                </a:extLst>
              </a:tr>
            </a:tbl>
          </a:graphicData>
        </a:graphic>
      </p:graphicFrame>
    </p:spTree>
    <p:extLst>
      <p:ext uri="{BB962C8B-B14F-4D97-AF65-F5344CB8AC3E}">
        <p14:creationId xmlns:p14="http://schemas.microsoft.com/office/powerpoint/2010/main" val="2321850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6" name="Google Shape;726;p52"/>
          <p:cNvGrpSpPr/>
          <p:nvPr/>
        </p:nvGrpSpPr>
        <p:grpSpPr>
          <a:xfrm>
            <a:off x="151881" y="521011"/>
            <a:ext cx="3612802" cy="965698"/>
            <a:chOff x="713100" y="1597775"/>
            <a:chExt cx="5712625" cy="3217500"/>
          </a:xfrm>
        </p:grpSpPr>
        <p:sp>
          <p:nvSpPr>
            <p:cNvPr id="727" name="Google Shape;727;p52"/>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2"/>
          <p:cNvSpPr txBox="1">
            <a:spLocks noGrp="1"/>
          </p:cNvSpPr>
          <p:nvPr>
            <p:ph type="title"/>
          </p:nvPr>
        </p:nvSpPr>
        <p:spPr>
          <a:xfrm>
            <a:off x="670679" y="613353"/>
            <a:ext cx="2662876" cy="686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Innovation</a:t>
            </a:r>
            <a:endParaRPr dirty="0"/>
          </a:p>
        </p:txBody>
      </p:sp>
      <p:graphicFrame>
        <p:nvGraphicFramePr>
          <p:cNvPr id="12" name="Table 12">
            <a:extLst>
              <a:ext uri="{FF2B5EF4-FFF2-40B4-BE49-F238E27FC236}">
                <a16:creationId xmlns:a16="http://schemas.microsoft.com/office/drawing/2014/main" id="{75D2C0ED-8D63-3507-11D4-318663F60F2A}"/>
              </a:ext>
            </a:extLst>
          </p:cNvPr>
          <p:cNvGraphicFramePr>
            <a:graphicFrameLocks noGrp="1"/>
          </p:cNvGraphicFramePr>
          <p:nvPr>
            <p:extLst>
              <p:ext uri="{D42A27DB-BD31-4B8C-83A1-F6EECF244321}">
                <p14:modId xmlns:p14="http://schemas.microsoft.com/office/powerpoint/2010/main" val="2912336242"/>
              </p:ext>
            </p:extLst>
          </p:nvPr>
        </p:nvGraphicFramePr>
        <p:xfrm>
          <a:off x="2670049" y="1827336"/>
          <a:ext cx="6096000" cy="216916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40176168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English to Arabic Translation</a:t>
                      </a:r>
                    </a:p>
                  </a:txBody>
                  <a:tcPr/>
                </a:tc>
                <a:extLst>
                  <a:ext uri="{0D108BD9-81ED-4DB2-BD59-A6C34878D82A}">
                    <a16:rowId xmlns:a16="http://schemas.microsoft.com/office/drawing/2014/main" val="625843003"/>
                  </a:ext>
                </a:extLst>
              </a:tr>
              <a:tr h="370840">
                <a:tc>
                  <a:txBody>
                    <a:bodyPr/>
                    <a:lstStyle/>
                    <a:p>
                      <a:r>
                        <a:rPr lang="ar-EG" sz="1400" b="0" i="0" u="none" strike="noStrike" cap="none" dirty="0">
                          <a:solidFill>
                            <a:schemeClr val="dk1"/>
                          </a:solidFill>
                          <a:effectLst/>
                          <a:latin typeface="+mn-lt"/>
                          <a:ea typeface="+mn-ea"/>
                          <a:cs typeface="+mn-cs"/>
                          <a:sym typeface="Arial"/>
                        </a:rPr>
                        <a:t>يقول العامل العامل في مجال الطاقة إنه ملتزم بتنظيف موقع انسكاب نهر دان ولن يزيد أسعار العملاء لتغطية النفقات. إن شركة الدوق للطاقة تضيف عنصراً جديداً للتعامل مع أحواض رماد الفحم لديها. يوم الأربعاء، أعلنت الشركة أنها سوف تستأجر فريقاً مستقلاً من المهندسين لاستعراض حالة مواقعها. والناطق باسم ديف سكانزوني يقول إن الفريق سوف يبدأ العمل بمجرد أن يوافق محافظ كارولينا الشمالية بات ماكروري على اقتراح الشركة. وإذا رأينا أي قضايا تحتاج إلى معالجة فسوف نعتني بها على الفور". وهذا الجهد يأتي استجابة لانسكاب نهر دان في الثاني من فبراير/شباط. </a:t>
                      </a:r>
                    </a:p>
                    <a:p>
                      <a:br>
                        <a:rPr lang="ar-EG" dirty="0"/>
                      </a:br>
                      <a:endParaRPr lang="en-US" dirty="0"/>
                    </a:p>
                  </a:txBody>
                  <a:tcPr/>
                </a:tc>
                <a:extLst>
                  <a:ext uri="{0D108BD9-81ED-4DB2-BD59-A6C34878D82A}">
                    <a16:rowId xmlns:a16="http://schemas.microsoft.com/office/drawing/2014/main" val="3781756633"/>
                  </a:ext>
                </a:extLst>
              </a:tr>
            </a:tbl>
          </a:graphicData>
        </a:graphic>
      </p:graphicFrame>
    </p:spTree>
    <p:extLst>
      <p:ext uri="{BB962C8B-B14F-4D97-AF65-F5344CB8AC3E}">
        <p14:creationId xmlns:p14="http://schemas.microsoft.com/office/powerpoint/2010/main" val="3556373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30" name="TextBox 29">
            <a:extLst>
              <a:ext uri="{FF2B5EF4-FFF2-40B4-BE49-F238E27FC236}">
                <a16:creationId xmlns:a16="http://schemas.microsoft.com/office/drawing/2014/main" id="{CC01728A-C454-53D1-CF74-9FD793542478}"/>
              </a:ext>
            </a:extLst>
          </p:cNvPr>
          <p:cNvSpPr txBox="1"/>
          <p:nvPr/>
        </p:nvSpPr>
        <p:spPr>
          <a:xfrm>
            <a:off x="499730" y="1882538"/>
            <a:ext cx="6972970" cy="2103600"/>
          </a:xfrm>
          <a:prstGeom prst="rect">
            <a:avLst/>
          </a:prstGeom>
          <a:noFill/>
          <a:ln>
            <a:noFill/>
          </a:ln>
        </p:spPr>
        <p:txBody>
          <a:bodyPr spcFirstLastPara="1" wrap="square" lIns="91425" tIns="91425" rIns="91425" bIns="91425" anchor="t" anchorCtr="0">
            <a:normAutofit/>
          </a:bodyPr>
          <a:lstStyle/>
          <a:p>
            <a:pPr marL="457200" indent="-317500">
              <a:spcAft>
                <a:spcPts val="600"/>
              </a:spcAft>
              <a:buClr>
                <a:schemeClr val="lt1"/>
              </a:buClr>
              <a:buSzPts val="1400"/>
              <a:buFont typeface="IBM Plex Sans Medium"/>
              <a:buChar char="●"/>
            </a:pPr>
            <a:r>
              <a:rPr lang="en-US" b="0" i="0" u="none" strike="noStrike" cap="none" dirty="0">
                <a:solidFill>
                  <a:schemeClr val="lt1"/>
                </a:solidFill>
                <a:latin typeface="IBM Plex Sans Medium"/>
                <a:ea typeface="IBM Plex Sans Medium"/>
                <a:cs typeface="IBM Plex Sans Medium"/>
                <a:sym typeface="IBM Plex Sans Medium"/>
              </a:rPr>
              <a:t>After cleaning and preprocessing, we used 2 different transformation methods to apply text clustering and classification. Then, we applied 2 different clustering and classification algorithms to these 2 methods.  and we used Bert and LSA to Summarize the text.</a:t>
            </a:r>
          </a:p>
          <a:p>
            <a:pPr marL="457200" indent="-317500">
              <a:spcAft>
                <a:spcPts val="600"/>
              </a:spcAft>
              <a:buClr>
                <a:schemeClr val="lt1"/>
              </a:buClr>
              <a:buSzPts val="1400"/>
              <a:buFont typeface="IBM Plex Sans Medium"/>
              <a:buChar char="●"/>
            </a:pPr>
            <a:r>
              <a:rPr lang="en-US" dirty="0">
                <a:solidFill>
                  <a:schemeClr val="lt1"/>
                </a:solidFill>
                <a:latin typeface="IBM Plex Sans Medium"/>
                <a:ea typeface="IBM Plex Sans Medium"/>
                <a:cs typeface="IBM Plex Sans Medium"/>
                <a:sym typeface="IBM Plex Sans Medium"/>
              </a:rPr>
              <a:t>After comparing the results, we noticed that the LSA summary is closest to the human summary, but the BERT summary is not.</a:t>
            </a:r>
            <a:endParaRPr lang="en-US" b="0" i="0" u="none" strike="noStrike" cap="none" dirty="0">
              <a:solidFill>
                <a:schemeClr val="lt1"/>
              </a:solidFill>
              <a:latin typeface="IBM Plex Sans Medium"/>
              <a:ea typeface="IBM Plex Sans Medium"/>
              <a:cs typeface="IBM Plex Sans Medium"/>
              <a:sym typeface="IBM Plex Sans Medium"/>
            </a:endParaRPr>
          </a:p>
        </p:txBody>
      </p:sp>
      <p:sp>
        <p:nvSpPr>
          <p:cNvPr id="743" name="Google Shape;743;p53"/>
          <p:cNvSpPr txBox="1">
            <a:spLocks noGrp="1"/>
          </p:cNvSpPr>
          <p:nvPr>
            <p:ph type="title"/>
          </p:nvPr>
        </p:nvSpPr>
        <p:spPr>
          <a:xfrm>
            <a:off x="1085515" y="790383"/>
            <a:ext cx="5801400" cy="723300"/>
          </a:xfrm>
        </p:spPr>
        <p:txBody>
          <a:bodyPr spcFirstLastPara="1" wrap="square" lIns="91425" tIns="91425" rIns="91425" bIns="91425" anchor="t" anchorCtr="0">
            <a:normAutofit/>
          </a:bodyPr>
          <a:lstStyle/>
          <a:p>
            <a:pPr marL="0" lvl="0" indent="0"/>
            <a:r>
              <a:rPr lang="en-US" b="1" i="0" u="none" strike="noStrike" cap="none" dirty="0">
                <a:latin typeface="IBM Plex Sans"/>
                <a:ea typeface="IBM Plex Sans"/>
                <a:cs typeface="IBM Plex Sans"/>
                <a:sym typeface="IBM Plex Sans"/>
              </a:rPr>
              <a:t>Conclusion </a:t>
            </a:r>
          </a:p>
        </p:txBody>
      </p:sp>
      <p:grpSp>
        <p:nvGrpSpPr>
          <p:cNvPr id="4" name="Google Shape;726;p52">
            <a:extLst>
              <a:ext uri="{FF2B5EF4-FFF2-40B4-BE49-F238E27FC236}">
                <a16:creationId xmlns:a16="http://schemas.microsoft.com/office/drawing/2014/main" id="{32A1630F-F8EC-D413-4D90-A204A39CC8C5}"/>
              </a:ext>
            </a:extLst>
          </p:cNvPr>
          <p:cNvGrpSpPr/>
          <p:nvPr/>
        </p:nvGrpSpPr>
        <p:grpSpPr>
          <a:xfrm>
            <a:off x="587815" y="648385"/>
            <a:ext cx="3612802" cy="965698"/>
            <a:chOff x="713100" y="1597775"/>
            <a:chExt cx="5712625" cy="3217500"/>
          </a:xfrm>
        </p:grpSpPr>
        <p:sp>
          <p:nvSpPr>
            <p:cNvPr id="5" name="Google Shape;727;p52">
              <a:extLst>
                <a:ext uri="{FF2B5EF4-FFF2-40B4-BE49-F238E27FC236}">
                  <a16:creationId xmlns:a16="http://schemas.microsoft.com/office/drawing/2014/main" id="{DC3FF546-6A43-40B8-870D-297A6705728A}"/>
                </a:ext>
              </a:extLst>
            </p:cNvPr>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728;p52">
              <a:extLst>
                <a:ext uri="{FF2B5EF4-FFF2-40B4-BE49-F238E27FC236}">
                  <a16:creationId xmlns:a16="http://schemas.microsoft.com/office/drawing/2014/main" id="{A981891E-DA5C-5AA1-E451-5D206BA39B4C}"/>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p:nvPr/>
        </p:nvSpPr>
        <p:spPr>
          <a:xfrm>
            <a:off x="1660850" y="1885358"/>
            <a:ext cx="1372800" cy="13728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formulation</a:t>
            </a:r>
            <a:endParaRPr dirty="0"/>
          </a:p>
        </p:txBody>
      </p:sp>
      <p:sp>
        <p:nvSpPr>
          <p:cNvPr id="457" name="Google Shape;457;p41"/>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9E38B6-A325-D544-6ED2-7345A58E51F7}"/>
              </a:ext>
            </a:extLst>
          </p:cNvPr>
          <p:cNvSpPr>
            <a:spLocks noGrp="1"/>
          </p:cNvSpPr>
          <p:nvPr>
            <p:ph type="body" idx="1"/>
          </p:nvPr>
        </p:nvSpPr>
        <p:spPr>
          <a:xfrm>
            <a:off x="850605" y="1882538"/>
            <a:ext cx="6622095" cy="2103600"/>
          </a:xfrm>
        </p:spPr>
        <p:txBody>
          <a:bodyPr/>
          <a:lstStyle/>
          <a:p>
            <a:r>
              <a:rPr lang="en-US" sz="1800" dirty="0">
                <a:hlinkClick r:id="rId2"/>
              </a:rPr>
              <a:t>https://ieeexplore-ieee-org.proxy.bib.uottawa.ca/document/9395976/figures#figures</a:t>
            </a:r>
            <a:endParaRPr lang="en-US" sz="1800" dirty="0"/>
          </a:p>
          <a:p>
            <a:r>
              <a:rPr lang="en-US" sz="1800" dirty="0">
                <a:hlinkClick r:id="rId3"/>
              </a:rPr>
              <a:t>https://www.codegrepper.com/code-examples/python/NLP+text+summarization+with+LSA</a:t>
            </a:r>
            <a:endParaRPr lang="en-US" sz="1800" dirty="0"/>
          </a:p>
          <a:p>
            <a:r>
              <a:rPr lang="en-US" sz="1800" dirty="0">
                <a:hlinkClick r:id="rId4"/>
              </a:rPr>
              <a:t>https://pypi.org/project/bert-extractive-summarizer/</a:t>
            </a:r>
            <a:endParaRPr lang="en-US" sz="1800" dirty="0"/>
          </a:p>
          <a:p>
            <a:r>
              <a:rPr lang="en-US" sz="1800" dirty="0"/>
              <a:t>https://towardsdatascience.com/how-to-detect-and-translate-languages-for-nlp-project-dfd52af0c3b5</a:t>
            </a:r>
          </a:p>
        </p:txBody>
      </p:sp>
      <p:grpSp>
        <p:nvGrpSpPr>
          <p:cNvPr id="4" name="Google Shape;726;p52">
            <a:extLst>
              <a:ext uri="{FF2B5EF4-FFF2-40B4-BE49-F238E27FC236}">
                <a16:creationId xmlns:a16="http://schemas.microsoft.com/office/drawing/2014/main" id="{34009BF7-AFD4-8A8D-E3CC-9910689DCDA9}"/>
              </a:ext>
            </a:extLst>
          </p:cNvPr>
          <p:cNvGrpSpPr/>
          <p:nvPr/>
        </p:nvGrpSpPr>
        <p:grpSpPr>
          <a:xfrm>
            <a:off x="675485" y="689984"/>
            <a:ext cx="2493017" cy="734779"/>
            <a:chOff x="851725" y="1736374"/>
            <a:chExt cx="5574000" cy="3078901"/>
          </a:xfrm>
        </p:grpSpPr>
        <p:sp>
          <p:nvSpPr>
            <p:cNvPr id="5" name="Google Shape;727;p52">
              <a:extLst>
                <a:ext uri="{FF2B5EF4-FFF2-40B4-BE49-F238E27FC236}">
                  <a16:creationId xmlns:a16="http://schemas.microsoft.com/office/drawing/2014/main" id="{5F9C03DD-A986-236A-E248-0A2E3EF44B68}"/>
                </a:ext>
              </a:extLst>
            </p:cNvPr>
            <p:cNvSpPr/>
            <p:nvPr/>
          </p:nvSpPr>
          <p:spPr>
            <a:xfrm>
              <a:off x="851725" y="1736374"/>
              <a:ext cx="5574000" cy="3078901"/>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bg1"/>
                  </a:solidFill>
                </a:rPr>
                <a:t>References </a:t>
              </a:r>
              <a:endParaRPr sz="2000" b="1" dirty="0">
                <a:solidFill>
                  <a:schemeClr val="bg1"/>
                </a:solidFill>
              </a:endParaRPr>
            </a:p>
          </p:txBody>
        </p:sp>
        <p:sp>
          <p:nvSpPr>
            <p:cNvPr id="6" name="Google Shape;728;p52">
              <a:extLst>
                <a:ext uri="{FF2B5EF4-FFF2-40B4-BE49-F238E27FC236}">
                  <a16:creationId xmlns:a16="http://schemas.microsoft.com/office/drawing/2014/main" id="{1C715E10-1091-499A-9C79-69B75B868049}"/>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345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19" name="Google Shape;1519;p71"/>
          <p:cNvSpPr txBox="1">
            <a:spLocks noGrp="1"/>
          </p:cNvSpPr>
          <p:nvPr>
            <p:ph type="title" idx="4294967295"/>
          </p:nvPr>
        </p:nvSpPr>
        <p:spPr>
          <a:xfrm>
            <a:off x="114300" y="835847"/>
            <a:ext cx="3993833"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3" name="Subtitle 2">
            <a:extLst>
              <a:ext uri="{FF2B5EF4-FFF2-40B4-BE49-F238E27FC236}">
                <a16:creationId xmlns:a16="http://schemas.microsoft.com/office/drawing/2014/main" id="{90DE06F0-DB14-7B77-D69C-F807145FD7B8}"/>
              </a:ext>
            </a:extLst>
          </p:cNvPr>
          <p:cNvSpPr>
            <a:spLocks noGrp="1"/>
          </p:cNvSpPr>
          <p:nvPr>
            <p:ph type="subTitle" idx="4294967295"/>
          </p:nvPr>
        </p:nvSpPr>
        <p:spPr>
          <a:xfrm>
            <a:off x="217170" y="1777552"/>
            <a:ext cx="5637732" cy="2645592"/>
          </a:xfrm>
        </p:spPr>
        <p:txBody>
          <a:bodyPr/>
          <a:lstStyle/>
          <a:p>
            <a:pPr marL="0" indent="0">
              <a:buSzPts val="3500"/>
            </a:pPr>
            <a:r>
              <a:rPr lang="en-US" sz="3600" b="1" dirty="0">
                <a:latin typeface="IBM Plex Sans"/>
                <a:sym typeface="IBM Plex Sans"/>
              </a:rPr>
              <a:t>Basma Abd-</a:t>
            </a:r>
            <a:r>
              <a:rPr lang="en-US" sz="3600" b="1" dirty="0" err="1">
                <a:latin typeface="IBM Plex Sans"/>
                <a:sym typeface="IBM Plex Sans"/>
              </a:rPr>
              <a:t>Elwahab</a:t>
            </a:r>
            <a:endParaRPr lang="en-US" sz="3600" b="1" dirty="0">
              <a:latin typeface="IBM Plex Sans"/>
              <a:sym typeface="IBM Plex Sans"/>
            </a:endParaRPr>
          </a:p>
          <a:p>
            <a:pPr marL="0" indent="0">
              <a:buSzPts val="3500"/>
            </a:pPr>
            <a:r>
              <a:rPr lang="en-US" sz="3600" b="1" dirty="0">
                <a:latin typeface="IBM Plex Sans"/>
                <a:sym typeface="IBM Plex Sans"/>
              </a:rPr>
              <a:t>Amir </a:t>
            </a:r>
            <a:r>
              <a:rPr lang="en-US" sz="3600" b="1" dirty="0" err="1">
                <a:latin typeface="IBM Plex Sans"/>
                <a:sym typeface="IBM Plex Sans"/>
              </a:rPr>
              <a:t>Safwat</a:t>
            </a:r>
            <a:endParaRPr lang="en-US" sz="3600" b="1" dirty="0">
              <a:latin typeface="IBM Plex Sans"/>
              <a:sym typeface="IBM Plex Sans"/>
            </a:endParaRPr>
          </a:p>
          <a:p>
            <a:pPr marL="0" indent="0">
              <a:buSzPts val="3500"/>
            </a:pPr>
            <a:r>
              <a:rPr lang="en-US" sz="3600" b="1" dirty="0">
                <a:latin typeface="IBM Plex Sans"/>
                <a:sym typeface="IBM Plex Sans"/>
              </a:rPr>
              <a:t>Nada Ashraf</a:t>
            </a:r>
          </a:p>
          <a:p>
            <a:pPr marL="0" indent="0">
              <a:buSzPts val="3500"/>
            </a:pPr>
            <a:r>
              <a:rPr lang="en-US" sz="3600" b="1" dirty="0">
                <a:latin typeface="IBM Plex Sans"/>
                <a:sym typeface="IBM Plex Sans"/>
              </a:rPr>
              <a:t>Yasmine </a:t>
            </a:r>
            <a:r>
              <a:rPr lang="en-US" sz="3600" b="1" dirty="0" err="1">
                <a:latin typeface="IBM Plex Sans"/>
                <a:sym typeface="IBM Plex Sans"/>
              </a:rPr>
              <a:t>mohamed</a:t>
            </a:r>
            <a:endParaRPr lang="en-US" sz="3600" b="1" dirty="0">
              <a:latin typeface="IBM Plex Sans"/>
              <a:sym typeface="IBM Plex Sans"/>
            </a:endParaRPr>
          </a:p>
          <a:p>
            <a:pPr marL="0" indent="0">
              <a:buSzPts val="3500"/>
            </a:pPr>
            <a:endParaRPr lang="en-US" sz="3600" b="1" dirty="0">
              <a:latin typeface="IBM Plex Sans"/>
              <a:sym typeface="IBM Plex Sans"/>
            </a:endParaRPr>
          </a:p>
        </p:txBody>
      </p:sp>
      <p:sp>
        <p:nvSpPr>
          <p:cNvPr id="1530" name="Google Shape;1530;p71"/>
          <p:cNvSpPr/>
          <p:nvPr/>
        </p:nvSpPr>
        <p:spPr>
          <a:xfrm rot="5400000">
            <a:off x="5742812" y="1293840"/>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1"/>
          <p:cNvSpPr/>
          <p:nvPr/>
        </p:nvSpPr>
        <p:spPr>
          <a:xfrm rot="5400000">
            <a:off x="6011299" y="1709572"/>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p:nvPr/>
        </p:nvSpPr>
        <p:spPr>
          <a:xfrm>
            <a:off x="-801923" y="433088"/>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txBox="1">
            <a:spLocks noGrp="1"/>
          </p:cNvSpPr>
          <p:nvPr>
            <p:ph type="title"/>
          </p:nvPr>
        </p:nvSpPr>
        <p:spPr>
          <a:xfrm>
            <a:off x="1477167" y="685731"/>
            <a:ext cx="5892830" cy="9386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formulation</a:t>
            </a:r>
            <a:endParaRPr dirty="0"/>
          </a:p>
        </p:txBody>
      </p:sp>
      <p:sp>
        <p:nvSpPr>
          <p:cNvPr id="464" name="Google Shape;464;p42"/>
          <p:cNvSpPr txBox="1">
            <a:spLocks noGrp="1"/>
          </p:cNvSpPr>
          <p:nvPr>
            <p:ph type="subTitle" idx="1"/>
          </p:nvPr>
        </p:nvSpPr>
        <p:spPr>
          <a:xfrm>
            <a:off x="1721038" y="1802213"/>
            <a:ext cx="5188210" cy="1847100"/>
          </a:xfrm>
          <a:prstGeom prst="rect">
            <a:avLst/>
          </a:prstGeom>
        </p:spPr>
        <p:txBody>
          <a:bodyPr spcFirstLastPara="1" wrap="square" lIns="91425" tIns="91425" rIns="91425" bIns="91425" anchor="t" anchorCtr="0">
            <a:noAutofit/>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People Spend more time reading articles so we used text summarization to get the most precise and useful information from large articles and eliminate the irrelevant or less important ones.</a:t>
            </a:r>
          </a:p>
        </p:txBody>
      </p:sp>
      <p:grpSp>
        <p:nvGrpSpPr>
          <p:cNvPr id="466" name="Google Shape;466;p42"/>
          <p:cNvGrpSpPr/>
          <p:nvPr/>
        </p:nvGrpSpPr>
        <p:grpSpPr>
          <a:xfrm>
            <a:off x="566414" y="255231"/>
            <a:ext cx="1154625" cy="430500"/>
            <a:chOff x="4042650" y="642025"/>
            <a:chExt cx="1154625" cy="430500"/>
          </a:xfrm>
        </p:grpSpPr>
        <p:sp>
          <p:nvSpPr>
            <p:cNvPr id="467" name="Google Shape;467;p4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42"/>
          <p:cNvGrpSpPr/>
          <p:nvPr/>
        </p:nvGrpSpPr>
        <p:grpSpPr>
          <a:xfrm>
            <a:off x="7406240" y="4598888"/>
            <a:ext cx="1154625" cy="430500"/>
            <a:chOff x="4042650" y="642025"/>
            <a:chExt cx="1154625" cy="430500"/>
          </a:xfrm>
        </p:grpSpPr>
        <p:sp>
          <p:nvSpPr>
            <p:cNvPr id="470" name="Google Shape;470;p4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engineering drawing&#10;&#10;Description automatically generated">
            <a:extLst>
              <a:ext uri="{FF2B5EF4-FFF2-40B4-BE49-F238E27FC236}">
                <a16:creationId xmlns:a16="http://schemas.microsoft.com/office/drawing/2014/main" id="{FE5A690A-646E-4441-D3D9-A32E5C21E2E4}"/>
              </a:ext>
            </a:extLst>
          </p:cNvPr>
          <p:cNvPicPr>
            <a:picLocks noChangeAspect="1"/>
          </p:cNvPicPr>
          <p:nvPr/>
        </p:nvPicPr>
        <p:blipFill>
          <a:blip r:embed="rId3"/>
          <a:stretch>
            <a:fillRect/>
          </a:stretch>
        </p:blipFill>
        <p:spPr>
          <a:xfrm>
            <a:off x="6909248" y="2114550"/>
            <a:ext cx="2129167" cy="20845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p:nvPr/>
        </p:nvSpPr>
        <p:spPr>
          <a:xfrm>
            <a:off x="890340" y="1529935"/>
            <a:ext cx="1372800" cy="13728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txBox="1">
            <a:spLocks noGrp="1"/>
          </p:cNvSpPr>
          <p:nvPr>
            <p:ph type="title"/>
          </p:nvPr>
        </p:nvSpPr>
        <p:spPr>
          <a:xfrm>
            <a:off x="2410530" y="1370350"/>
            <a:ext cx="6297930" cy="16919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t>
            </a:r>
            <a:br>
              <a:rPr lang="en" dirty="0"/>
            </a:br>
            <a:r>
              <a:rPr lang="en" dirty="0"/>
              <a:t>pre-processing</a:t>
            </a:r>
            <a:endParaRPr dirty="0"/>
          </a:p>
        </p:txBody>
      </p:sp>
      <p:sp>
        <p:nvSpPr>
          <p:cNvPr id="457" name="Google Shape;457;p41"/>
          <p:cNvSpPr txBox="1">
            <a:spLocks noGrp="1"/>
          </p:cNvSpPr>
          <p:nvPr>
            <p:ph type="title" idx="2"/>
          </p:nvPr>
        </p:nvSpPr>
        <p:spPr>
          <a:xfrm>
            <a:off x="816355" y="1795435"/>
            <a:ext cx="152048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62360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txBox="1">
            <a:spLocks noGrp="1"/>
          </p:cNvSpPr>
          <p:nvPr>
            <p:ph type="title"/>
          </p:nvPr>
        </p:nvSpPr>
        <p:spPr>
          <a:xfrm>
            <a:off x="3211034" y="1147525"/>
            <a:ext cx="584790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Pre-processing</a:t>
            </a:r>
            <a:endParaRPr dirty="0"/>
          </a:p>
        </p:txBody>
      </p:sp>
      <p:sp>
        <p:nvSpPr>
          <p:cNvPr id="464" name="Google Shape;464;p42"/>
          <p:cNvSpPr txBox="1">
            <a:spLocks noGrp="1"/>
          </p:cNvSpPr>
          <p:nvPr>
            <p:ph type="subTitle" idx="1"/>
          </p:nvPr>
        </p:nvSpPr>
        <p:spPr>
          <a:xfrm>
            <a:off x="3638373" y="1989324"/>
            <a:ext cx="5188210" cy="2933549"/>
          </a:xfrm>
          <a:prstGeom prst="rect">
            <a:avLst/>
          </a:prstGeom>
        </p:spPr>
        <p:txBody>
          <a:bodyPr spcFirstLastPara="1" wrap="square" lIns="91425" tIns="91425" rIns="91425" bIns="91425" anchor="t" anchorCtr="0">
            <a:noAutofit/>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1- Make an ID fo</a:t>
            </a:r>
            <a:r>
              <a:rPr lang="en-US" dirty="0">
                <a:latin typeface="Calibri" panose="020F0502020204030204" pitchFamily="34" charset="0"/>
                <a:ea typeface="Calibri" panose="020F0502020204030204" pitchFamily="34" charset="0"/>
                <a:cs typeface="Arial" panose="020B0604020202020204" pitchFamily="34" charset="0"/>
              </a:rPr>
              <a:t>r each label in the dataset.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Arial" panose="020B0604020202020204" pitchFamily="34" charset="0"/>
              </a:rPr>
              <a:t>2</a:t>
            </a:r>
            <a:r>
              <a:rPr lang="en-US" sz="1800" dirty="0">
                <a:effectLst/>
                <a:latin typeface="Calibri" panose="020F0502020204030204" pitchFamily="34" charset="0"/>
                <a:ea typeface="Calibri" panose="020F0502020204030204" pitchFamily="34" charset="0"/>
                <a:cs typeface="Arial" panose="020B0604020202020204" pitchFamily="34" charset="0"/>
              </a:rPr>
              <a:t>- Remove Stop words but keep comma and full stops.</a:t>
            </a:r>
          </a:p>
          <a:p>
            <a:pPr marL="2286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Arial" panose="020B0604020202020204" pitchFamily="34" charset="0"/>
              </a:rPr>
              <a:t>3</a:t>
            </a:r>
            <a:r>
              <a:rPr lang="en-US" sz="1800" dirty="0">
                <a:effectLst/>
                <a:latin typeface="Calibri" panose="020F0502020204030204" pitchFamily="34" charset="0"/>
                <a:ea typeface="Calibri" panose="020F0502020204030204" pitchFamily="34" charset="0"/>
                <a:cs typeface="Arial" panose="020B0604020202020204" pitchFamily="34" charset="0"/>
              </a:rPr>
              <a:t>- Apply lemmatization and stemming.</a:t>
            </a:r>
          </a:p>
          <a:p>
            <a:pPr marL="2286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Arial" panose="020B0604020202020204" pitchFamily="34" charset="0"/>
              </a:rPr>
              <a:t>4- Apply tokenization.</a:t>
            </a: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5-  Remove Rows where the summary is longer than the original text.</a:t>
            </a:r>
          </a:p>
          <a:p>
            <a:pPr marL="228600">
              <a:lnSpc>
                <a:spcPct val="107000"/>
              </a:lnSpc>
            </a:pPr>
            <a:r>
              <a:rPr lang="en-US" dirty="0">
                <a:latin typeface="Calibri" panose="020F0502020204030204" pitchFamily="34" charset="0"/>
                <a:ea typeface="Calibri" panose="020F0502020204030204" pitchFamily="34" charset="0"/>
                <a:cs typeface="Arial" panose="020B0604020202020204" pitchFamily="34" charset="0"/>
              </a:rPr>
              <a:t>6- </a:t>
            </a:r>
            <a:r>
              <a:rPr lang="en-US" dirty="0">
                <a:latin typeface="Calibri" panose="020F0502020204030204" pitchFamily="34" charset="0"/>
                <a:cs typeface="Arial" panose="020B0604020202020204" pitchFamily="34" charset="0"/>
              </a:rPr>
              <a:t>split text into sentences to give each one a score.</a:t>
            </a:r>
          </a:p>
          <a:p>
            <a:pPr marL="228600">
              <a:lnSpc>
                <a:spcPct val="107000"/>
              </a:lnSpc>
            </a:pPr>
            <a:endParaRPr lang="en-US" dirty="0">
              <a:latin typeface="Calibri" panose="020F0502020204030204" pitchFamily="34" charset="0"/>
              <a:cs typeface="Arial" panose="020B0604020202020204" pitchFamily="34" charset="0"/>
            </a:endParaRPr>
          </a:p>
          <a:p>
            <a:pPr marL="22860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65" name="Google Shape;465;p42"/>
          <p:cNvPicPr preferRelativeResize="0"/>
          <p:nvPr/>
        </p:nvPicPr>
        <p:blipFill>
          <a:blip r:embed="rId3">
            <a:alphaModFix/>
          </a:blip>
          <a:stretch>
            <a:fillRect/>
          </a:stretch>
        </p:blipFill>
        <p:spPr>
          <a:xfrm>
            <a:off x="308823" y="1050700"/>
            <a:ext cx="3329550" cy="3372025"/>
          </a:xfrm>
          <a:prstGeom prst="rect">
            <a:avLst/>
          </a:prstGeom>
          <a:noFill/>
          <a:ln>
            <a:noFill/>
          </a:ln>
        </p:spPr>
      </p:pic>
      <p:grpSp>
        <p:nvGrpSpPr>
          <p:cNvPr id="466" name="Google Shape;466;p42"/>
          <p:cNvGrpSpPr/>
          <p:nvPr/>
        </p:nvGrpSpPr>
        <p:grpSpPr>
          <a:xfrm>
            <a:off x="4042650" y="590713"/>
            <a:ext cx="1154625" cy="430500"/>
            <a:chOff x="4042650" y="642025"/>
            <a:chExt cx="1154625" cy="430500"/>
          </a:xfrm>
        </p:grpSpPr>
        <p:sp>
          <p:nvSpPr>
            <p:cNvPr id="467" name="Google Shape;467;p4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3362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p:nvPr/>
        </p:nvSpPr>
        <p:spPr>
          <a:xfrm>
            <a:off x="1660850" y="1885358"/>
            <a:ext cx="1372800" cy="13728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57" name="Google Shape;457;p41"/>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43274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p:nvPr/>
        </p:nvSpPr>
        <p:spPr>
          <a:xfrm>
            <a:off x="13754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47265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txBox="1">
            <a:spLocks noGrp="1"/>
          </p:cNvSpPr>
          <p:nvPr>
            <p:ph type="title"/>
          </p:nvPr>
        </p:nvSpPr>
        <p:spPr>
          <a:xfrm>
            <a:off x="1498599" y="1227476"/>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BOW</a:t>
            </a:r>
            <a:endParaRPr dirty="0"/>
          </a:p>
        </p:txBody>
      </p:sp>
      <p:sp>
        <p:nvSpPr>
          <p:cNvPr id="553" name="Google Shape;553;p46"/>
          <p:cNvSpPr txBox="1">
            <a:spLocks noGrp="1"/>
          </p:cNvSpPr>
          <p:nvPr>
            <p:ph type="title" idx="2"/>
          </p:nvPr>
        </p:nvSpPr>
        <p:spPr>
          <a:xfrm>
            <a:off x="4914983" y="1259665"/>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TF-IDF</a:t>
            </a:r>
            <a:endParaRPr dirty="0"/>
          </a:p>
        </p:txBody>
      </p:sp>
      <p:sp>
        <p:nvSpPr>
          <p:cNvPr id="554" name="Google Shape;554;p46"/>
          <p:cNvSpPr txBox="1">
            <a:spLocks noGrp="1"/>
          </p:cNvSpPr>
          <p:nvPr>
            <p:ph type="subTitle" idx="1"/>
          </p:nvPr>
        </p:nvSpPr>
        <p:spPr>
          <a:xfrm>
            <a:off x="4994750" y="2278477"/>
            <a:ext cx="25056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Term frequency (TF) vectors show how important words are to documents.</a:t>
            </a:r>
            <a:endParaRPr dirty="0"/>
          </a:p>
        </p:txBody>
      </p:sp>
      <p:sp>
        <p:nvSpPr>
          <p:cNvPr id="555" name="Google Shape;555;p46"/>
          <p:cNvSpPr txBox="1">
            <a:spLocks noGrp="1"/>
          </p:cNvSpPr>
          <p:nvPr>
            <p:ph type="subTitle" idx="3"/>
          </p:nvPr>
        </p:nvSpPr>
        <p:spPr>
          <a:xfrm>
            <a:off x="1594637" y="2267815"/>
            <a:ext cx="25056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bag of words is a representation of text that describes the occurrence of words within a document. </a:t>
            </a:r>
            <a:endParaRPr dirty="0"/>
          </a:p>
        </p:txBody>
      </p:sp>
      <p:grpSp>
        <p:nvGrpSpPr>
          <p:cNvPr id="562" name="Google Shape;562;p46"/>
          <p:cNvGrpSpPr/>
          <p:nvPr/>
        </p:nvGrpSpPr>
        <p:grpSpPr>
          <a:xfrm rot="10800000" flipH="1">
            <a:off x="1375452" y="1652799"/>
            <a:ext cx="2724785" cy="350705"/>
            <a:chOff x="198225" y="4390550"/>
            <a:chExt cx="3765075" cy="484600"/>
          </a:xfrm>
        </p:grpSpPr>
        <p:sp>
          <p:nvSpPr>
            <p:cNvPr id="563" name="Google Shape;563;p4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46"/>
          <p:cNvGrpSpPr/>
          <p:nvPr/>
        </p:nvGrpSpPr>
        <p:grpSpPr>
          <a:xfrm rot="10800000" flipH="1">
            <a:off x="4726552" y="1652799"/>
            <a:ext cx="2724785" cy="350705"/>
            <a:chOff x="198225" y="4390550"/>
            <a:chExt cx="3765075" cy="484600"/>
          </a:xfrm>
        </p:grpSpPr>
        <p:sp>
          <p:nvSpPr>
            <p:cNvPr id="566" name="Google Shape;566;p4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9"/>
          <p:cNvSpPr txBox="1">
            <a:spLocks noGrp="1"/>
          </p:cNvSpPr>
          <p:nvPr>
            <p:ph type="title"/>
          </p:nvPr>
        </p:nvSpPr>
        <p:spPr>
          <a:xfrm>
            <a:off x="502830" y="5312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Classification  </a:t>
            </a:r>
            <a:endParaRPr dirty="0"/>
          </a:p>
        </p:txBody>
      </p:sp>
      <p:grpSp>
        <p:nvGrpSpPr>
          <p:cNvPr id="43" name="Google Shape;606;p48">
            <a:extLst>
              <a:ext uri="{FF2B5EF4-FFF2-40B4-BE49-F238E27FC236}">
                <a16:creationId xmlns:a16="http://schemas.microsoft.com/office/drawing/2014/main" id="{648F2861-0203-A98A-5B92-7EDFA7752BD7}"/>
              </a:ext>
            </a:extLst>
          </p:cNvPr>
          <p:cNvGrpSpPr/>
          <p:nvPr/>
        </p:nvGrpSpPr>
        <p:grpSpPr>
          <a:xfrm>
            <a:off x="3497580" y="1403987"/>
            <a:ext cx="1654467" cy="45719"/>
            <a:chOff x="3779200" y="1371600"/>
            <a:chExt cx="1992600" cy="109500"/>
          </a:xfrm>
        </p:grpSpPr>
        <p:sp>
          <p:nvSpPr>
            <p:cNvPr id="44" name="Google Shape;607;p48">
              <a:extLst>
                <a:ext uri="{FF2B5EF4-FFF2-40B4-BE49-F238E27FC236}">
                  <a16:creationId xmlns:a16="http://schemas.microsoft.com/office/drawing/2014/main" id="{8DDE4773-5A8D-98E2-691F-1C84FE7A5B62}"/>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8;p48">
              <a:extLst>
                <a:ext uri="{FF2B5EF4-FFF2-40B4-BE49-F238E27FC236}">
                  <a16:creationId xmlns:a16="http://schemas.microsoft.com/office/drawing/2014/main" id="{BC1C6EE1-0807-0E74-FE5A-9C4F4D5F3D0E}"/>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9;p48">
              <a:extLst>
                <a:ext uri="{FF2B5EF4-FFF2-40B4-BE49-F238E27FC236}">
                  <a16:creationId xmlns:a16="http://schemas.microsoft.com/office/drawing/2014/main" id="{370922BC-D3C5-F0F9-3257-2CD91CC94CCD}"/>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0;p48">
              <a:extLst>
                <a:ext uri="{FF2B5EF4-FFF2-40B4-BE49-F238E27FC236}">
                  <a16:creationId xmlns:a16="http://schemas.microsoft.com/office/drawing/2014/main" id="{6F822BB1-F740-98BC-D234-0B763B188C8F}"/>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1;p48">
              <a:extLst>
                <a:ext uri="{FF2B5EF4-FFF2-40B4-BE49-F238E27FC236}">
                  <a16:creationId xmlns:a16="http://schemas.microsoft.com/office/drawing/2014/main" id="{48FB6627-EDA6-2BA2-A157-5588AE3FC152}"/>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2;p48">
              <a:extLst>
                <a:ext uri="{FF2B5EF4-FFF2-40B4-BE49-F238E27FC236}">
                  <a16:creationId xmlns:a16="http://schemas.microsoft.com/office/drawing/2014/main" id="{A4E6079A-695B-A5EC-BDF8-701788E808DB}"/>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 name="Google Shape;1467;p68">
            <a:extLst>
              <a:ext uri="{FF2B5EF4-FFF2-40B4-BE49-F238E27FC236}">
                <a16:creationId xmlns:a16="http://schemas.microsoft.com/office/drawing/2014/main" id="{CB84B6C4-706A-729C-DB40-DA6829472084}"/>
              </a:ext>
            </a:extLst>
          </p:cNvPr>
          <p:cNvGraphicFramePr/>
          <p:nvPr>
            <p:extLst>
              <p:ext uri="{D42A27DB-BD31-4B8C-83A1-F6EECF244321}">
                <p14:modId xmlns:p14="http://schemas.microsoft.com/office/powerpoint/2010/main" val="3090820098"/>
              </p:ext>
            </p:extLst>
          </p:nvPr>
        </p:nvGraphicFramePr>
        <p:xfrm>
          <a:off x="713200" y="1497575"/>
          <a:ext cx="7717525" cy="3238380"/>
        </p:xfrm>
        <a:graphic>
          <a:graphicData uri="http://schemas.openxmlformats.org/drawingml/2006/table">
            <a:tbl>
              <a:tblPr>
                <a:noFill/>
                <a:tableStyleId>{6F9AB497-54C3-44FF-83A3-B0957DE7FE31}</a:tableStyleId>
              </a:tblPr>
              <a:tblGrid>
                <a:gridCol w="1673875">
                  <a:extLst>
                    <a:ext uri="{9D8B030D-6E8A-4147-A177-3AD203B41FA5}">
                      <a16:colId xmlns:a16="http://schemas.microsoft.com/office/drawing/2014/main" val="20000"/>
                    </a:ext>
                  </a:extLst>
                </a:gridCol>
                <a:gridCol w="2014550">
                  <a:extLst>
                    <a:ext uri="{9D8B030D-6E8A-4147-A177-3AD203B41FA5}">
                      <a16:colId xmlns:a16="http://schemas.microsoft.com/office/drawing/2014/main" val="20001"/>
                    </a:ext>
                  </a:extLst>
                </a:gridCol>
                <a:gridCol w="2014550">
                  <a:extLst>
                    <a:ext uri="{9D8B030D-6E8A-4147-A177-3AD203B41FA5}">
                      <a16:colId xmlns:a16="http://schemas.microsoft.com/office/drawing/2014/main" val="20002"/>
                    </a:ext>
                  </a:extLst>
                </a:gridCol>
                <a:gridCol w="2014550">
                  <a:extLst>
                    <a:ext uri="{9D8B030D-6E8A-4147-A177-3AD203B41FA5}">
                      <a16:colId xmlns:a16="http://schemas.microsoft.com/office/drawing/2014/main" val="20003"/>
                    </a:ext>
                  </a:extLst>
                </a:gridCol>
              </a:tblGrid>
              <a:tr h="662025">
                <a:tc>
                  <a:txBody>
                    <a:bodyPr/>
                    <a:lstStyle/>
                    <a:p>
                      <a:pPr marL="0" lvl="0" indent="0" algn="ctr" rtl="0">
                        <a:spcBef>
                          <a:spcPts val="0"/>
                        </a:spcBef>
                        <a:spcAft>
                          <a:spcPts val="0"/>
                        </a:spcAft>
                        <a:buNone/>
                      </a:pPr>
                      <a:r>
                        <a:rPr lang="en-US" sz="1800" b="1" dirty="0">
                          <a:solidFill>
                            <a:schemeClr val="dk1"/>
                          </a:solidFill>
                          <a:latin typeface="IBM Plex Sans"/>
                          <a:ea typeface="IBM Plex Sans"/>
                          <a:cs typeface="IBM Plex Sans"/>
                          <a:sym typeface="IBM Plex Sans"/>
                        </a:rPr>
                        <a:t>Models</a:t>
                      </a: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KNN</a:t>
                      </a:r>
                      <a:endParaRPr sz="18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SVM</a:t>
                      </a:r>
                      <a:endParaRPr sz="18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IBM Plex Sans"/>
                          <a:sym typeface="Arial"/>
                        </a:rPr>
                        <a:t>Decision Tree </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35275">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BOW Training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lt1"/>
                          </a:solidFill>
                          <a:latin typeface="IBM Plex Sans Medium"/>
                          <a:ea typeface="IBM Plex Sans Medium"/>
                          <a:cs typeface="IBM Plex Sans Medium"/>
                          <a:sym typeface="IBM Plex Sans Medium"/>
                        </a:rPr>
                        <a:t>98%</a:t>
                      </a:r>
                    </a:p>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1"/>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TF-IDF Training</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70%</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lt1"/>
                          </a:solidFill>
                          <a:latin typeface="IBM Plex Sans Medium"/>
                          <a:ea typeface="IBM Plex Sans Medium"/>
                          <a:cs typeface="IBM Plex Sans Medium"/>
                          <a:sym typeface="IBM Plex Sans Medium"/>
                        </a:rPr>
                        <a:t>97%</a:t>
                      </a:r>
                    </a:p>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98%</a:t>
                      </a: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2"/>
                  </a:ext>
                </a:extLst>
              </a:tr>
              <a:tr h="635275">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BOW Testing</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3"/>
                  </a:ext>
                </a:extLst>
              </a:tr>
              <a:tr h="635275">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TF-IDF Testing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85%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2150348616"/>
                  </a:ext>
                </a:extLst>
              </a:tr>
            </a:tbl>
          </a:graphicData>
        </a:graphic>
      </p:graphicFrame>
    </p:spTree>
  </p:cSld>
  <p:clrMapOvr>
    <a:masterClrMapping/>
  </p:clrMapOvr>
</p:sld>
</file>

<file path=ppt/theme/theme1.xml><?xml version="1.0" encoding="utf-8"?>
<a:theme xmlns:a="http://schemas.openxmlformats.org/drawingml/2006/main" name="Korean AI Agency Pitch Deck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1443</Words>
  <Application>Microsoft Office PowerPoint</Application>
  <PresentationFormat>On-screen Show (16:9)</PresentationFormat>
  <Paragraphs>136</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IBM Plex Sans Medium</vt:lpstr>
      <vt:lpstr>Arial</vt:lpstr>
      <vt:lpstr>Calibri</vt:lpstr>
      <vt:lpstr>IBM Plex Sans</vt:lpstr>
      <vt:lpstr>georgia</vt:lpstr>
      <vt:lpstr>Courier New</vt:lpstr>
      <vt:lpstr>Korean AI Agency Pitch Deck by Slidesgo</vt:lpstr>
      <vt:lpstr>Text summarization </vt:lpstr>
      <vt:lpstr>Table of contents</vt:lpstr>
      <vt:lpstr>Problem formulation</vt:lpstr>
      <vt:lpstr>Problem formulation</vt:lpstr>
      <vt:lpstr>Data  pre-processing</vt:lpstr>
      <vt:lpstr>Data Pre-processing</vt:lpstr>
      <vt:lpstr>Feature Engineering</vt:lpstr>
      <vt:lpstr>BOW</vt:lpstr>
      <vt:lpstr>Classification  </vt:lpstr>
      <vt:lpstr>Classification accuracies</vt:lpstr>
      <vt:lpstr>Error Analysis</vt:lpstr>
      <vt:lpstr>Clustering  </vt:lpstr>
      <vt:lpstr>Clustering </vt:lpstr>
      <vt:lpstr>Text summarization </vt:lpstr>
      <vt:lpstr>BERT </vt:lpstr>
      <vt:lpstr>LSA </vt:lpstr>
      <vt:lpstr>LSA Evaluation</vt:lpstr>
      <vt:lpstr>LSA Evaluation</vt:lpstr>
      <vt:lpstr>BERT</vt:lpstr>
      <vt:lpstr>LSA vs. BERT</vt:lpstr>
      <vt:lpstr>Error Analysis</vt:lpstr>
      <vt:lpstr>PowerPoint Presentation</vt:lpstr>
      <vt:lpstr>Let’s see what the machine managed to capture </vt:lpstr>
      <vt:lpstr>Chat bot </vt:lpstr>
      <vt:lpstr>Innovation</vt:lpstr>
      <vt:lpstr>Innovation</vt:lpstr>
      <vt:lpstr>Innovation</vt:lpstr>
      <vt:lpstr>Innovation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 </dc:title>
  <cp:lastModifiedBy>rbasma319@gmail.com</cp:lastModifiedBy>
  <cp:revision>12</cp:revision>
  <dcterms:modified xsi:type="dcterms:W3CDTF">2022-07-31T16:04:05Z</dcterms:modified>
</cp:coreProperties>
</file>